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60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80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2D1F-D0F3-459E-AE25-D109B0210A8E}" type="datetimeFigureOut">
              <a:rPr lang="en-US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A27AE-59C6-450E-9FB0-035BFEEC0F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9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mentsofcinema.com/screenwriting/structure/matrix.html" TargetMode="External"/><Relationship Id="rId7" Type="http://schemas.openxmlformats.org/officeDocument/2006/relationships/hyperlink" Target="http://www.elementsofcinema.com/screenwriting/three-act-structure/" TargetMode="External"/><Relationship Id="rId2" Type="http://schemas.openxmlformats.org/officeDocument/2006/relationships/hyperlink" Target="http://www.elementsofcinema.com/feature/The_Kings_Speech/three-act-structure-k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scriptlab.com/screenwriting-101/screenplay/five-plot-point-breakdowns" TargetMode="External"/><Relationship Id="rId5" Type="http://schemas.openxmlformats.org/officeDocument/2006/relationships/hyperlink" Target="http://www.alexanderwinn.com/?p=333" TargetMode="External"/><Relationship Id="rId4" Type="http://schemas.openxmlformats.org/officeDocument/2006/relationships/hyperlink" Target="http://www.elementsofcinema.com/screenwriting/structure/et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Alfred%20Hitchcock%20On%20Mastering%20Cinematic%20Tension.mp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youtube.com/watch?time_continue=972&amp;v=mgk6e8gWDb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378881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The%20Assassination%20of%20Jesse%20James%20Opening%20omn%20narration.mp4" TargetMode="External"/><Relationship Id="rId3" Type="http://schemas.openxmlformats.org/officeDocument/2006/relationships/hyperlink" Target="Trainspotting%20(7_12)%20Movie%20CLIP%20-%20Renton%20Falls%20in%20Love%20(1996)%20HD.mp4" TargetMode="External"/><Relationship Id="rId7" Type="http://schemas.openxmlformats.org/officeDocument/2006/relationships/hyperlink" Target="https://www.youtube.com/watch?v=7o28N2KU6Qk" TargetMode="External"/><Relationship Id="rId2" Type="http://schemas.openxmlformats.org/officeDocument/2006/relationships/hyperlink" Target="https://www.youtube.com/watch?v=ACkEugMxFv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1lJhEzMaH4" TargetMode="External"/><Relationship Id="rId5" Type="http://schemas.openxmlformats.org/officeDocument/2006/relationships/hyperlink" Target="https://www.youtube.com/watch?v=Ypqit7RNs98" TargetMode="External"/><Relationship Id="rId10" Type="http://schemas.openxmlformats.org/officeDocument/2006/relationships/hyperlink" Target="https://www.youtube.com/watch?v=locj60XTvXU" TargetMode="External"/><Relationship Id="rId4" Type="http://schemas.openxmlformats.org/officeDocument/2006/relationships/hyperlink" Target="High%20Fidelity-%20Pop%20Music.mp4" TargetMode="External"/><Relationship Id="rId9" Type="http://schemas.openxmlformats.org/officeDocument/2006/relationships/hyperlink" Target="http://movieclips.com/RUL9-stand-by-me-movie-the-bod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list/TFbBJ5Rh0Xk/" TargetMode="External"/><Relationship Id="rId2" Type="http://schemas.openxmlformats.org/officeDocument/2006/relationships/hyperlink" Target="http://www.empireonline.com/100-greatest-movie-characters/default.asp?c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mesradar.com/50-greatest-movie-antiheroes/" TargetMode="External"/><Relationship Id="rId4" Type="http://schemas.openxmlformats.org/officeDocument/2006/relationships/hyperlink" Target="http://www.filmsite.org/100characters4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Indiana%20Jones%20Raiders%20Of%20The%20Lost%20Ark%20-%20Famous%20Scene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The Narrative Structure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169" y="257908"/>
            <a:ext cx="7721600" cy="762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Second Act: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31" y="1078524"/>
            <a:ext cx="10972800" cy="50593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Second </a:t>
            </a:r>
            <a:r>
              <a:rPr lang="en-US" sz="2800" b="1" dirty="0">
                <a:solidFill>
                  <a:srgbClr val="7030A0"/>
                </a:solidFill>
              </a:rPr>
              <a:t>act is the story, or the pursuit of the goal</a:t>
            </a:r>
            <a:r>
              <a:rPr lang="en-US" sz="2800" b="1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ie</a:t>
            </a:r>
            <a:r>
              <a:rPr lang="en-US" sz="2400" i="1" dirty="0"/>
              <a:t>: </a:t>
            </a:r>
            <a:r>
              <a:rPr lang="en-US" sz="2400" i="1" dirty="0" smtClean="0"/>
              <a:t>Will Dorothy ever </a:t>
            </a:r>
            <a:r>
              <a:rPr lang="en-US" sz="2400" i="1" dirty="0"/>
              <a:t>get back to Kansas?)</a:t>
            </a:r>
          </a:p>
          <a:p>
            <a:pPr lvl="1"/>
            <a:r>
              <a:rPr lang="en-US" sz="2400" i="0" dirty="0" smtClean="0"/>
              <a:t>the want to </a:t>
            </a:r>
            <a:r>
              <a:rPr lang="en-US" sz="2400" i="0" dirty="0"/>
              <a:t>learn </a:t>
            </a:r>
            <a:r>
              <a:rPr lang="en-US" sz="2400" i="0" dirty="0" smtClean="0"/>
              <a:t>‘what and how’ </a:t>
            </a:r>
            <a:r>
              <a:rPr lang="en-US" sz="2400" i="0" dirty="0"/>
              <a:t>keeps the viewer engaged</a:t>
            </a:r>
          </a:p>
          <a:p>
            <a:pPr lvl="1"/>
            <a:r>
              <a:rPr lang="en-US" sz="2400" i="0" dirty="0"/>
              <a:t>w</a:t>
            </a:r>
            <a:r>
              <a:rPr lang="en-US" sz="2400" i="0" dirty="0" smtClean="0"/>
              <a:t>e want </a:t>
            </a:r>
            <a:r>
              <a:rPr lang="en-US" sz="2400" i="0" dirty="0"/>
              <a:t>the answer to be yes – but ironically, if goal </a:t>
            </a:r>
            <a:r>
              <a:rPr lang="en-US" sz="2400" i="0" dirty="0" smtClean="0"/>
              <a:t>is quick/easily </a:t>
            </a:r>
            <a:r>
              <a:rPr lang="en-US" sz="2400" i="0" dirty="0"/>
              <a:t>attained, the story is over: </a:t>
            </a:r>
            <a:r>
              <a:rPr lang="en-US" sz="2400" b="1" i="0" dirty="0"/>
              <a:t>need </a:t>
            </a:r>
            <a:r>
              <a:rPr lang="en-US" sz="2400" b="1" i="0" dirty="0" smtClean="0"/>
              <a:t>conflict</a:t>
            </a:r>
          </a:p>
          <a:p>
            <a:pPr lvl="1"/>
            <a:r>
              <a:rPr lang="en-US" sz="2800" b="1" i="0" dirty="0" smtClean="0">
                <a:solidFill>
                  <a:srgbClr val="7030A0"/>
                </a:solidFill>
              </a:rPr>
              <a:t>the </a:t>
            </a:r>
            <a:r>
              <a:rPr lang="en-US" sz="2800" b="1" i="0" dirty="0">
                <a:solidFill>
                  <a:srgbClr val="7030A0"/>
                </a:solidFill>
              </a:rPr>
              <a:t>story depends on </a:t>
            </a:r>
            <a:r>
              <a:rPr lang="en-US" sz="2800" b="1" i="0" dirty="0" smtClean="0">
                <a:solidFill>
                  <a:srgbClr val="7030A0"/>
                </a:solidFill>
              </a:rPr>
              <a:t>obstacles</a:t>
            </a:r>
            <a:endParaRPr lang="en-US" sz="2400" b="1" i="0" dirty="0" smtClean="0">
              <a:solidFill>
                <a:srgbClr val="7030A0"/>
              </a:solidFill>
            </a:endParaRPr>
          </a:p>
          <a:p>
            <a:pPr lvl="2"/>
            <a:r>
              <a:rPr lang="en-US" sz="2000" dirty="0" smtClean="0"/>
              <a:t>Antagonist; nature </a:t>
            </a:r>
            <a:r>
              <a:rPr lang="en-US" sz="2000" dirty="0"/>
              <a:t>of </a:t>
            </a:r>
            <a:r>
              <a:rPr lang="en-US" sz="2000" dirty="0" smtClean="0"/>
              <a:t>is </a:t>
            </a:r>
            <a:r>
              <a:rPr lang="en-US" sz="2000" dirty="0"/>
              <a:t>varied, not always a villain, sometimes not human (the rock in </a:t>
            </a:r>
            <a:r>
              <a:rPr lang="en-US" sz="2000" i="1" dirty="0"/>
              <a:t>127 </a:t>
            </a:r>
            <a:r>
              <a:rPr lang="en-US" sz="2000" i="1" dirty="0" smtClean="0"/>
              <a:t>Hours</a:t>
            </a:r>
            <a:r>
              <a:rPr lang="en-US" sz="2000" dirty="0" smtClean="0"/>
              <a:t>)</a:t>
            </a:r>
          </a:p>
          <a:p>
            <a:pPr lvl="1"/>
            <a:r>
              <a:rPr lang="en-US" sz="2800" b="1" i="0" dirty="0" smtClean="0">
                <a:solidFill>
                  <a:srgbClr val="7030A0"/>
                </a:solidFill>
              </a:rPr>
              <a:t>the </a:t>
            </a:r>
            <a:r>
              <a:rPr lang="en-US" sz="2800" b="1" i="0" dirty="0">
                <a:solidFill>
                  <a:srgbClr val="7030A0"/>
                </a:solidFill>
              </a:rPr>
              <a:t>stakes need to rise</a:t>
            </a:r>
            <a:r>
              <a:rPr lang="en-US" sz="2400" b="1" i="0" dirty="0"/>
              <a:t> </a:t>
            </a:r>
            <a:r>
              <a:rPr lang="en-US" sz="2400" i="0" dirty="0"/>
              <a:t>– </a:t>
            </a:r>
            <a:r>
              <a:rPr lang="en-US" sz="2400" i="0" dirty="0" smtClean="0"/>
              <a:t>deeper </a:t>
            </a:r>
            <a:r>
              <a:rPr lang="en-US" sz="2400" i="0" dirty="0"/>
              <a:t>we get in the story, the greater the risk to the </a:t>
            </a:r>
            <a:r>
              <a:rPr lang="en-US" sz="2400" i="0" dirty="0" smtClean="0"/>
              <a:t>protagonist</a:t>
            </a:r>
          </a:p>
          <a:p>
            <a:pPr lvl="2"/>
            <a:r>
              <a:rPr lang="en-US" sz="2400" dirty="0" smtClean="0"/>
              <a:t>building </a:t>
            </a:r>
            <a:r>
              <a:rPr lang="en-US" sz="2400" dirty="0"/>
              <a:t>toward a </a:t>
            </a:r>
            <a:r>
              <a:rPr lang="en-US" sz="2400" dirty="0" smtClean="0"/>
              <a:t>peak (rising action) </a:t>
            </a:r>
            <a:r>
              <a:rPr lang="en-US" sz="2400" dirty="0"/>
              <a:t>building toward a turning </a:t>
            </a:r>
            <a:r>
              <a:rPr lang="en-US" sz="2400" dirty="0" smtClean="0"/>
              <a:t>point</a:t>
            </a:r>
          </a:p>
          <a:p>
            <a:pPr lvl="2"/>
            <a:r>
              <a:rPr lang="en-US" sz="2400" dirty="0" smtClean="0"/>
              <a:t>at </a:t>
            </a:r>
            <a:r>
              <a:rPr lang="en-US" sz="2400" dirty="0"/>
              <a:t>the peak, </a:t>
            </a:r>
            <a:r>
              <a:rPr lang="en-US" sz="2400" dirty="0" smtClean="0"/>
              <a:t>the </a:t>
            </a:r>
            <a:r>
              <a:rPr lang="en-US" sz="2400" dirty="0"/>
              <a:t>goal is in its greatest </a:t>
            </a:r>
            <a:r>
              <a:rPr lang="en-US" sz="2400" dirty="0" smtClean="0"/>
              <a:t>jeopardy</a:t>
            </a:r>
          </a:p>
        </p:txBody>
      </p:sp>
    </p:spTree>
    <p:extLst>
      <p:ext uri="{BB962C8B-B14F-4D97-AF65-F5344CB8AC3E}">
        <p14:creationId xmlns:p14="http://schemas.microsoft.com/office/powerpoint/2010/main" val="4213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23" y="240323"/>
            <a:ext cx="9601200" cy="744415"/>
          </a:xfrm>
        </p:spPr>
        <p:txBody>
          <a:bodyPr>
            <a:noAutofit/>
          </a:bodyPr>
          <a:lstStyle/>
          <a:p>
            <a:r>
              <a:rPr lang="en-US" sz="5400" dirty="0" smtClean="0"/>
              <a:t>Third Act: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38" y="1242646"/>
            <a:ext cx="9988062" cy="462475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Climax and solution, loose </a:t>
            </a:r>
            <a:r>
              <a:rPr lang="en-US" sz="3600" b="1" dirty="0">
                <a:solidFill>
                  <a:srgbClr val="7030A0"/>
                </a:solidFill>
              </a:rPr>
              <a:t>ends </a:t>
            </a:r>
            <a:r>
              <a:rPr lang="en-US" sz="3600" b="1" dirty="0" smtClean="0">
                <a:solidFill>
                  <a:srgbClr val="7030A0"/>
                </a:solidFill>
              </a:rPr>
              <a:t>tied up</a:t>
            </a:r>
          </a:p>
          <a:p>
            <a:pPr lvl="1"/>
            <a:r>
              <a:rPr lang="en-US" sz="3600" i="0" dirty="0" smtClean="0">
                <a:solidFill>
                  <a:srgbClr val="7030A0"/>
                </a:solidFill>
              </a:rPr>
              <a:t>the </a:t>
            </a:r>
            <a:r>
              <a:rPr lang="en-US" sz="3600" i="0" dirty="0">
                <a:solidFill>
                  <a:srgbClr val="7030A0"/>
                </a:solidFill>
              </a:rPr>
              <a:t>climax comes when the protagonist faces this major obstacle</a:t>
            </a:r>
            <a:r>
              <a:rPr lang="en-US" sz="3600" i="0" dirty="0"/>
              <a:t> </a:t>
            </a:r>
            <a:r>
              <a:rPr lang="en-US" sz="3200" i="0" dirty="0"/>
              <a:t>– it’s the most impressive event in movie</a:t>
            </a:r>
          </a:p>
          <a:p>
            <a:pPr lvl="1"/>
            <a:r>
              <a:rPr lang="en-US" sz="3600" i="0" dirty="0" smtClean="0"/>
              <a:t>best </a:t>
            </a:r>
            <a:r>
              <a:rPr lang="en-US" sz="3600" i="0" dirty="0"/>
              <a:t>stories have an unexpected solution</a:t>
            </a:r>
          </a:p>
          <a:p>
            <a:pPr lvl="1"/>
            <a:r>
              <a:rPr lang="en-US" sz="3600" i="0" dirty="0" smtClean="0">
                <a:solidFill>
                  <a:srgbClr val="7030A0"/>
                </a:solidFill>
              </a:rPr>
              <a:t>resolution/dénouement</a:t>
            </a:r>
            <a:endParaRPr lang="en-US" sz="3600" i="0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9" y="5042755"/>
            <a:ext cx="3276600" cy="1390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068" y="5037259"/>
            <a:ext cx="3057525" cy="1495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158" y="498487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6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6062"/>
            <a:ext cx="9601200" cy="4261338"/>
          </a:xfrm>
        </p:spPr>
        <p:txBody>
          <a:bodyPr>
            <a:normAutofit/>
          </a:bodyPr>
          <a:lstStyle/>
          <a:p>
            <a:r>
              <a:rPr lang="en-US" sz="3200" b="0" i="1" u="sng" dirty="0">
                <a:hlinkClick r:id="rId2"/>
              </a:rPr>
              <a:t>The King's Speech</a:t>
            </a:r>
            <a:endParaRPr lang="en-US" sz="3200" b="0" dirty="0"/>
          </a:p>
          <a:p>
            <a:r>
              <a:rPr lang="en-US" sz="3200" b="0" i="1" u="sng" dirty="0">
                <a:hlinkClick r:id="rId3"/>
              </a:rPr>
              <a:t>The </a:t>
            </a:r>
            <a:r>
              <a:rPr lang="en-US" sz="3200" b="0" i="1" u="sng" dirty="0" smtClean="0">
                <a:hlinkClick r:id="rId3"/>
              </a:rPr>
              <a:t>Matrix</a:t>
            </a:r>
            <a:endParaRPr lang="en-US" sz="3200" b="0" dirty="0"/>
          </a:p>
          <a:p>
            <a:r>
              <a:rPr lang="en-US" sz="3200" b="0" i="1" u="sng" dirty="0" smtClean="0">
                <a:hlinkClick r:id="rId4"/>
              </a:rPr>
              <a:t>E.T</a:t>
            </a:r>
            <a:r>
              <a:rPr lang="en-US" sz="3200" b="0" u="sng" dirty="0">
                <a:hlinkClick r:id="rId4"/>
              </a:rPr>
              <a:t>.: </a:t>
            </a:r>
            <a:r>
              <a:rPr lang="en-US" sz="3200" b="0" i="1" u="sng" dirty="0">
                <a:hlinkClick r:id="rId4"/>
              </a:rPr>
              <a:t>The </a:t>
            </a:r>
            <a:r>
              <a:rPr lang="en-US" sz="3200" b="0" i="1" u="sng" dirty="0" smtClean="0">
                <a:hlinkClick r:id="rId4"/>
              </a:rPr>
              <a:t>Extra-Terrestrial</a:t>
            </a:r>
            <a:endParaRPr lang="en-US" sz="3200" b="0" i="1" u="sng" dirty="0" smtClean="0"/>
          </a:p>
          <a:p>
            <a:r>
              <a:rPr lang="en-US" sz="3200" b="0" i="1" u="sng" dirty="0" smtClean="0">
                <a:hlinkClick r:id="rId5"/>
              </a:rPr>
              <a:t>Avengers</a:t>
            </a:r>
            <a:endParaRPr lang="en-US" sz="3200" b="0" i="1" u="sng" dirty="0" smtClean="0"/>
          </a:p>
          <a:p>
            <a:endParaRPr lang="en-US" sz="3200" b="0" i="1" u="sng" dirty="0"/>
          </a:p>
          <a:p>
            <a:r>
              <a:rPr lang="en-US" sz="3200" b="0" i="1" u="sng" dirty="0" smtClean="0">
                <a:hlinkClick r:id="rId6"/>
              </a:rPr>
              <a:t>Plot Points</a:t>
            </a:r>
            <a:endParaRPr lang="en-US" sz="3200" b="0" i="1" u="sng" dirty="0" smtClean="0"/>
          </a:p>
          <a:p>
            <a:r>
              <a:rPr lang="en-US" sz="3200" i="1" u="sng" dirty="0" smtClean="0">
                <a:hlinkClick r:id="rId7"/>
              </a:rPr>
              <a:t>Another explanation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9110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95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Act Structure: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65337"/>
            <a:ext cx="9601200" cy="4502063"/>
          </a:xfrm>
        </p:spPr>
        <p:txBody>
          <a:bodyPr/>
          <a:lstStyle/>
          <a:p>
            <a:r>
              <a:rPr lang="en-US" dirty="0" smtClean="0"/>
              <a:t>With a partner or your table group…</a:t>
            </a:r>
          </a:p>
          <a:p>
            <a:r>
              <a:rPr lang="en-US" dirty="0" smtClean="0"/>
              <a:t>Come up with a movie you have all seen (AND remember)</a:t>
            </a:r>
          </a:p>
          <a:p>
            <a:r>
              <a:rPr lang="en-US" dirty="0" smtClean="0"/>
              <a:t>Divide it up into acts.</a:t>
            </a:r>
          </a:p>
          <a:p>
            <a:pPr lvl="1"/>
            <a:r>
              <a:rPr lang="en-US" dirty="0" smtClean="0"/>
              <a:t>include inciting incident</a:t>
            </a:r>
          </a:p>
          <a:p>
            <a:pPr lvl="1"/>
            <a:r>
              <a:rPr lang="en-US" dirty="0" smtClean="0"/>
              <a:t>list/explain obstacles</a:t>
            </a:r>
          </a:p>
          <a:p>
            <a:pPr lvl="1"/>
            <a:r>
              <a:rPr lang="en-US" dirty="0" smtClean="0"/>
              <a:t>is there a climax event (where goal is in most jeopardy)?</a:t>
            </a:r>
          </a:p>
          <a:p>
            <a:pPr lvl="1"/>
            <a:r>
              <a:rPr lang="en-US" dirty="0" smtClean="0"/>
              <a:t>resolution?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079" y="4150278"/>
            <a:ext cx="4232296" cy="2438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643" y="4594246"/>
            <a:ext cx="5000625" cy="2105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54860" y="513567"/>
            <a:ext cx="3043825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ook Antiqua" panose="02040602050305030304" pitchFamily="18" charset="0"/>
              </a:rPr>
              <a:t>Monday &amp; Tuesday the class will be </a:t>
            </a:r>
            <a:r>
              <a:rPr lang="en-US" sz="1600" dirty="0" smtClean="0">
                <a:latin typeface="Book Antiqua" panose="02040602050305030304" pitchFamily="18" charset="0"/>
              </a:rPr>
              <a:t>doing </a:t>
            </a:r>
            <a:r>
              <a:rPr lang="en-US" sz="1600" dirty="0">
                <a:latin typeface="Book Antiqua" panose="02040602050305030304" pitchFamily="18" charset="0"/>
              </a:rPr>
              <a:t>a Premiere Pro tutorial.  If you do not need this tutorial, please let me know – I will come around and check in with those who indicated they had some experience.</a:t>
            </a:r>
          </a:p>
        </p:txBody>
      </p:sp>
    </p:spTree>
    <p:extLst>
      <p:ext uri="{BB962C8B-B14F-4D97-AF65-F5344CB8AC3E}">
        <p14:creationId xmlns:p14="http://schemas.microsoft.com/office/powerpoint/2010/main" val="423662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2" y="146538"/>
            <a:ext cx="9601200" cy="9202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Screenwriter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907" y="1019909"/>
            <a:ext cx="10750062" cy="405618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Builds narrative </a:t>
            </a:r>
            <a:r>
              <a:rPr lang="en-US" sz="3200" b="1" dirty="0">
                <a:solidFill>
                  <a:srgbClr val="7030A0"/>
                </a:solidFill>
              </a:rPr>
              <a:t>structure and </a:t>
            </a:r>
            <a:r>
              <a:rPr lang="en-US" sz="3200" b="1" dirty="0" smtClean="0">
                <a:solidFill>
                  <a:srgbClr val="7030A0"/>
                </a:solidFill>
              </a:rPr>
              <a:t>creates </a:t>
            </a:r>
            <a:r>
              <a:rPr lang="en-US" sz="3200" b="1" dirty="0">
                <a:solidFill>
                  <a:srgbClr val="7030A0"/>
                </a:solidFill>
              </a:rPr>
              <a:t>every character, action, line of dialogue and </a:t>
            </a:r>
            <a:r>
              <a:rPr lang="en-US" sz="3200" b="1" dirty="0" smtClean="0">
                <a:solidFill>
                  <a:srgbClr val="7030A0"/>
                </a:solidFill>
              </a:rPr>
              <a:t>the setting</a:t>
            </a:r>
          </a:p>
          <a:p>
            <a:pPr lvl="1"/>
            <a:r>
              <a:rPr lang="en-US" sz="2800" i="0" dirty="0" smtClean="0">
                <a:solidFill>
                  <a:srgbClr val="7030A0"/>
                </a:solidFill>
              </a:rPr>
              <a:t>done </a:t>
            </a:r>
            <a:r>
              <a:rPr lang="en-US" sz="2800" i="0" dirty="0">
                <a:solidFill>
                  <a:srgbClr val="7030A0"/>
                </a:solidFill>
              </a:rPr>
              <a:t>with fewest lines possible</a:t>
            </a:r>
          </a:p>
          <a:p>
            <a:r>
              <a:rPr lang="en-US" sz="3200" dirty="0" smtClean="0"/>
              <a:t>Each </a:t>
            </a:r>
            <a:r>
              <a:rPr lang="en-US" sz="3200" dirty="0"/>
              <a:t>page of script represents </a:t>
            </a:r>
            <a:r>
              <a:rPr lang="en-US" sz="3200" dirty="0" smtClean="0"/>
              <a:t>~ one </a:t>
            </a:r>
            <a:r>
              <a:rPr lang="en-US" sz="3200" dirty="0"/>
              <a:t>minute of screen </a:t>
            </a:r>
            <a:r>
              <a:rPr lang="en-US" sz="3200" dirty="0" smtClean="0"/>
              <a:t>time</a:t>
            </a:r>
          </a:p>
          <a:p>
            <a:r>
              <a:rPr lang="en-US" sz="3200" dirty="0" smtClean="0"/>
              <a:t>Must create </a:t>
            </a:r>
            <a:r>
              <a:rPr lang="en-US" sz="3200" dirty="0"/>
              <a:t>compelling </a:t>
            </a:r>
            <a:r>
              <a:rPr lang="en-US" sz="3200" dirty="0" smtClean="0"/>
              <a:t>stories, </a:t>
            </a:r>
            <a:r>
              <a:rPr lang="en-US" sz="3200" dirty="0"/>
              <a:t>engaging </a:t>
            </a:r>
            <a:r>
              <a:rPr lang="en-US" sz="3200" dirty="0" smtClean="0"/>
              <a:t>plots, </a:t>
            </a:r>
            <a:r>
              <a:rPr lang="en-US" sz="3200" dirty="0"/>
              <a:t>and fascinating characters, </a:t>
            </a:r>
            <a:r>
              <a:rPr lang="en-US" sz="3200" dirty="0" smtClean="0"/>
              <a:t>AND must understand </a:t>
            </a:r>
            <a:r>
              <a:rPr lang="en-US" sz="3200" dirty="0"/>
              <a:t>what is marketable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8" y="5293700"/>
            <a:ext cx="3095625" cy="1476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955" y="5293700"/>
            <a:ext cx="3095625" cy="1476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15" y="5334732"/>
            <a:ext cx="3095625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26" y="5293699"/>
            <a:ext cx="30956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6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784" y="169985"/>
            <a:ext cx="9601200" cy="88509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Elements of Narrative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677" y="1043355"/>
            <a:ext cx="11074400" cy="508281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Story </a:t>
            </a:r>
            <a:r>
              <a:rPr lang="en-US" sz="3200" dirty="0"/>
              <a:t>v. Plot </a:t>
            </a:r>
            <a:endParaRPr lang="en-US" sz="3200" dirty="0" smtClean="0"/>
          </a:p>
          <a:p>
            <a:pPr lvl="1"/>
            <a:r>
              <a:rPr lang="en-US" sz="3200" i="0" dirty="0" smtClean="0">
                <a:solidFill>
                  <a:srgbClr val="7030A0"/>
                </a:solidFill>
              </a:rPr>
              <a:t>stories </a:t>
            </a:r>
            <a:r>
              <a:rPr lang="en-US" sz="3200" i="0" dirty="0">
                <a:solidFill>
                  <a:srgbClr val="7030A0"/>
                </a:solidFill>
              </a:rPr>
              <a:t>may be common </a:t>
            </a:r>
            <a:r>
              <a:rPr lang="en-US" sz="2800" dirty="0"/>
              <a:t>(</a:t>
            </a:r>
            <a:r>
              <a:rPr lang="en-US" sz="2800" i="1" dirty="0"/>
              <a:t>Cinderella</a:t>
            </a:r>
            <a:r>
              <a:rPr lang="en-US" sz="2800" dirty="0"/>
              <a:t>)</a:t>
            </a:r>
            <a:r>
              <a:rPr lang="en-US" sz="3200" dirty="0"/>
              <a:t> </a:t>
            </a:r>
            <a:r>
              <a:rPr lang="en-US" sz="3200" i="0" dirty="0">
                <a:solidFill>
                  <a:srgbClr val="7030A0"/>
                </a:solidFill>
              </a:rPr>
              <a:t>but plots can change </a:t>
            </a:r>
            <a:r>
              <a:rPr lang="en-US" sz="2800" i="1" dirty="0" smtClean="0"/>
              <a:t>(Into the Woods, Ela Enchanted, Pretty Women</a:t>
            </a:r>
            <a:r>
              <a:rPr lang="en-US" sz="2800" dirty="0" smtClean="0"/>
              <a:t>)</a:t>
            </a:r>
          </a:p>
          <a:p>
            <a:r>
              <a:rPr lang="en-US" sz="3200" dirty="0" smtClean="0"/>
              <a:t>Order</a:t>
            </a:r>
          </a:p>
          <a:p>
            <a:pPr lvl="1"/>
            <a:r>
              <a:rPr lang="en-US" sz="3200" i="0" dirty="0" smtClean="0">
                <a:solidFill>
                  <a:srgbClr val="7030A0"/>
                </a:solidFill>
              </a:rPr>
              <a:t>bringing </a:t>
            </a:r>
            <a:r>
              <a:rPr lang="en-US" sz="3200" i="0" dirty="0">
                <a:solidFill>
                  <a:srgbClr val="7030A0"/>
                </a:solidFill>
              </a:rPr>
              <a:t>order to </a:t>
            </a:r>
            <a:r>
              <a:rPr lang="en-US" sz="3200" i="0" dirty="0" smtClean="0">
                <a:solidFill>
                  <a:srgbClr val="7030A0"/>
                </a:solidFill>
              </a:rPr>
              <a:t>the </a:t>
            </a:r>
            <a:r>
              <a:rPr lang="en-US" sz="3200" i="0" dirty="0">
                <a:solidFill>
                  <a:srgbClr val="7030A0"/>
                </a:solidFill>
              </a:rPr>
              <a:t>events is one of the most fundamental decisions </a:t>
            </a:r>
            <a:r>
              <a:rPr lang="en-US" sz="3200" i="0" dirty="0" smtClean="0">
                <a:solidFill>
                  <a:srgbClr val="7030A0"/>
                </a:solidFill>
              </a:rPr>
              <a:t>filmmakers make</a:t>
            </a:r>
            <a:endParaRPr lang="en-US" sz="3200" i="0" dirty="0" smtClean="0"/>
          </a:p>
          <a:p>
            <a:pPr lvl="2"/>
            <a:r>
              <a:rPr lang="en-US" sz="2000" dirty="0"/>
              <a:t>w</a:t>
            </a:r>
            <a:r>
              <a:rPr lang="en-US" sz="2000" dirty="0" smtClean="0"/>
              <a:t>ith so little time, must decide what to include/not include</a:t>
            </a:r>
          </a:p>
          <a:p>
            <a:pPr lvl="2"/>
            <a:r>
              <a:rPr lang="en-US" sz="2000" dirty="0" err="1" smtClean="0"/>
              <a:t>eg</a:t>
            </a:r>
            <a:r>
              <a:rPr lang="en-US" sz="2000" dirty="0" smtClean="0"/>
              <a:t>: movies made from books…</a:t>
            </a:r>
          </a:p>
          <a:p>
            <a:pPr lvl="1"/>
            <a:r>
              <a:rPr lang="en-US" sz="2400" i="0" dirty="0" smtClean="0"/>
              <a:t>plot can be manipulated so events are presented in non-chronological order (</a:t>
            </a:r>
            <a:r>
              <a:rPr lang="en-US" sz="2400" i="0" dirty="0" err="1"/>
              <a:t>eg</a:t>
            </a:r>
            <a:r>
              <a:rPr lang="en-US" sz="2400" i="0" dirty="0"/>
              <a:t>: </a:t>
            </a:r>
            <a:r>
              <a:rPr lang="en-US" sz="2400" dirty="0"/>
              <a:t>Citizen Kane, </a:t>
            </a:r>
            <a:r>
              <a:rPr lang="en-US" sz="2400" dirty="0" smtClean="0"/>
              <a:t>Memento</a:t>
            </a:r>
            <a:r>
              <a:rPr lang="en-US" sz="2400" i="0" dirty="0" smtClean="0"/>
              <a:t>), yet…</a:t>
            </a:r>
          </a:p>
          <a:p>
            <a:pPr lvl="1"/>
            <a:r>
              <a:rPr lang="en-US" sz="3200" i="0" dirty="0" smtClean="0">
                <a:solidFill>
                  <a:srgbClr val="7030A0"/>
                </a:solidFill>
              </a:rPr>
              <a:t>most </a:t>
            </a:r>
            <a:r>
              <a:rPr lang="en-US" sz="3200" i="0" dirty="0">
                <a:solidFill>
                  <a:srgbClr val="7030A0"/>
                </a:solidFill>
              </a:rPr>
              <a:t>narrative films follow traditional chronological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847" y="181707"/>
            <a:ext cx="9601200" cy="849924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5400" b="1" dirty="0" smtClean="0"/>
              <a:t>Duration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23" y="1160585"/>
            <a:ext cx="11050954" cy="5257800"/>
          </a:xfrm>
        </p:spPr>
        <p:txBody>
          <a:bodyPr>
            <a:normAutofit lnSpcReduction="10000"/>
          </a:bodyPr>
          <a:lstStyle/>
          <a:p>
            <a:pPr marL="457200" lvl="2" indent="-457200">
              <a:spcAft>
                <a:spcPts val="600"/>
              </a:spcAft>
            </a:pPr>
            <a:r>
              <a:rPr lang="en-US" sz="2800" b="1" dirty="0" smtClean="0">
                <a:solidFill>
                  <a:srgbClr val="7030A0"/>
                </a:solidFill>
              </a:rPr>
              <a:t>Story duration</a:t>
            </a:r>
            <a:endParaRPr lang="en-US" sz="2800" b="1" dirty="0"/>
          </a:p>
          <a:p>
            <a:pPr marL="914400" lvl="3" indent="-457200">
              <a:spcAft>
                <a:spcPts val="600"/>
              </a:spcAft>
            </a:pPr>
            <a:r>
              <a:rPr lang="en-US" sz="2400" dirty="0" smtClean="0"/>
              <a:t>amount of time the implied story takes to occur</a:t>
            </a:r>
            <a:endParaRPr lang="en-US" sz="2400" dirty="0"/>
          </a:p>
          <a:p>
            <a:pPr marL="914400" lvl="3" indent="-457200">
              <a:spcAft>
                <a:spcPts val="600"/>
              </a:spcAft>
            </a:pPr>
            <a:r>
              <a:rPr lang="en-US" sz="2400" dirty="0" smtClean="0"/>
              <a:t>the period covered by all the events that you see or know about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P</a:t>
            </a:r>
            <a:r>
              <a:rPr lang="en-US" sz="2800" b="1" dirty="0" smtClean="0">
                <a:solidFill>
                  <a:srgbClr val="7030A0"/>
                </a:solidFill>
              </a:rPr>
              <a:t>lot duration</a:t>
            </a:r>
            <a:endParaRPr lang="en-US" sz="2800" b="1" dirty="0"/>
          </a:p>
          <a:p>
            <a:pPr lvl="1"/>
            <a:r>
              <a:rPr lang="en-US" sz="2600" b="0" dirty="0" smtClean="0"/>
              <a:t>elapsed </a:t>
            </a:r>
            <a:r>
              <a:rPr lang="en-US" sz="2600" b="0" dirty="0"/>
              <a:t>time of the events </a:t>
            </a:r>
            <a:r>
              <a:rPr lang="en-US" sz="2600" b="0" dirty="0" smtClean="0"/>
              <a:t>within the </a:t>
            </a:r>
            <a:r>
              <a:rPr lang="en-US" sz="2600" b="0" dirty="0"/>
              <a:t>story (the time of the </a:t>
            </a:r>
            <a:r>
              <a:rPr lang="en-US" sz="2600" b="0" dirty="0" smtClean="0"/>
              <a:t>plot)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S</a:t>
            </a:r>
            <a:r>
              <a:rPr lang="en-US" sz="2800" b="1" dirty="0" smtClean="0">
                <a:solidFill>
                  <a:srgbClr val="7030A0"/>
                </a:solidFill>
              </a:rPr>
              <a:t>creen duration</a:t>
            </a:r>
            <a:endParaRPr lang="en-US" sz="2800" dirty="0"/>
          </a:p>
          <a:p>
            <a:pPr lvl="1"/>
            <a:r>
              <a:rPr lang="en-US" sz="2600" b="0" dirty="0" smtClean="0"/>
              <a:t>movie’s </a:t>
            </a:r>
            <a:r>
              <a:rPr lang="en-US" sz="2600" b="0" dirty="0"/>
              <a:t>running </a:t>
            </a:r>
            <a:r>
              <a:rPr lang="en-US" sz="2600" b="0" dirty="0" smtClean="0"/>
              <a:t>time</a:t>
            </a:r>
          </a:p>
          <a:p>
            <a:r>
              <a:rPr lang="en-US" dirty="0" smtClean="0"/>
              <a:t>Balancing </a:t>
            </a:r>
            <a:r>
              <a:rPr lang="en-US" dirty="0"/>
              <a:t>the three </a:t>
            </a:r>
            <a:r>
              <a:rPr lang="en-US" dirty="0" smtClean="0"/>
              <a:t>is complex </a:t>
            </a:r>
            <a:r>
              <a:rPr lang="en-US" i="1" dirty="0" smtClean="0"/>
              <a:t>(remember, screenwriters do this with as fewest lines as possible)</a:t>
            </a:r>
            <a:endParaRPr lang="en-US" i="1" dirty="0"/>
          </a:p>
          <a:p>
            <a:pPr lvl="3"/>
            <a:r>
              <a:rPr lang="en-US" b="1" i="1" dirty="0" smtClean="0"/>
              <a:t>Citizen Kane:</a:t>
            </a:r>
          </a:p>
          <a:p>
            <a:pPr lvl="4"/>
            <a:r>
              <a:rPr lang="en-US" b="1" dirty="0" smtClean="0"/>
              <a:t>story </a:t>
            </a:r>
            <a:r>
              <a:rPr lang="en-US" b="1" dirty="0"/>
              <a:t>duration: 70+ </a:t>
            </a:r>
            <a:r>
              <a:rPr lang="en-US" b="1" dirty="0" smtClean="0"/>
              <a:t>years</a:t>
            </a:r>
          </a:p>
          <a:p>
            <a:pPr lvl="4"/>
            <a:r>
              <a:rPr lang="en-US" b="1" dirty="0" smtClean="0"/>
              <a:t>plot </a:t>
            </a:r>
            <a:r>
              <a:rPr lang="en-US" b="1" dirty="0"/>
              <a:t>duration: ~ 1 </a:t>
            </a:r>
            <a:r>
              <a:rPr lang="en-US" b="1" dirty="0" smtClean="0"/>
              <a:t>week</a:t>
            </a:r>
          </a:p>
          <a:p>
            <a:pPr lvl="4"/>
            <a:r>
              <a:rPr lang="en-US" b="1" dirty="0" smtClean="0"/>
              <a:t>screen </a:t>
            </a:r>
            <a:r>
              <a:rPr lang="en-US" b="1" dirty="0"/>
              <a:t>duration:  1hr, 59 min.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0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15" y="152718"/>
            <a:ext cx="9144000" cy="93752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Surprise v. </a:t>
            </a:r>
            <a:r>
              <a:rPr lang="en-US" sz="5400" dirty="0" smtClean="0">
                <a:solidFill>
                  <a:schemeClr val="tx1"/>
                </a:solidFill>
              </a:rPr>
              <a:t>Suspense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616" y="1242646"/>
            <a:ext cx="10160000" cy="4959717"/>
          </a:xfrm>
        </p:spPr>
        <p:txBody>
          <a:bodyPr/>
          <a:lstStyle/>
          <a:p>
            <a:r>
              <a:rPr lang="en-US" sz="3200" b="1" dirty="0" smtClean="0"/>
              <a:t>surprise</a:t>
            </a:r>
            <a:r>
              <a:rPr lang="en-US" sz="3200" b="1" dirty="0"/>
              <a:t>: </a:t>
            </a:r>
            <a:r>
              <a:rPr lang="en-US" sz="3200" dirty="0"/>
              <a:t>being taken unawares, can be shocking and </a:t>
            </a:r>
            <a:r>
              <a:rPr lang="en-US" sz="3200" dirty="0" smtClean="0"/>
              <a:t>emotional </a:t>
            </a:r>
            <a:r>
              <a:rPr lang="en-US" sz="3200" dirty="0"/>
              <a:t>response to it is generally </a:t>
            </a:r>
            <a:r>
              <a:rPr lang="en-US" sz="3200" dirty="0" smtClean="0"/>
              <a:t>short-lived</a:t>
            </a:r>
          </a:p>
          <a:p>
            <a:pPr lvl="2"/>
            <a:r>
              <a:rPr lang="en-US" sz="2800" dirty="0" smtClean="0"/>
              <a:t>there </a:t>
            </a:r>
            <a:r>
              <a:rPr lang="en-US" sz="2800" dirty="0"/>
              <a:t>are no repeat surprises; can be surprised the same way only </a:t>
            </a:r>
            <a:r>
              <a:rPr lang="en-US" sz="2800" dirty="0" smtClean="0"/>
              <a:t>once</a:t>
            </a:r>
          </a:p>
          <a:p>
            <a:r>
              <a:rPr lang="en-US" sz="3200" b="1" dirty="0" smtClean="0"/>
              <a:t>suspense</a:t>
            </a:r>
            <a:r>
              <a:rPr lang="en-US" sz="3200" b="1" dirty="0"/>
              <a:t>:  </a:t>
            </a:r>
            <a:r>
              <a:rPr lang="en-US" sz="3200" dirty="0"/>
              <a:t>more drawn-out experience, </a:t>
            </a:r>
            <a:r>
              <a:rPr lang="en-US" sz="3200" dirty="0" smtClean="0"/>
              <a:t>involves the audience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>
                <a:hlinkClick r:id="rId2" action="ppaction://hlinkfile"/>
              </a:rPr>
              <a:t>Hitchcock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38619"/>
            <a:ext cx="10007600" cy="53287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Come up with a couple story ideas.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man Old Style" panose="02050604050505020204" pitchFamily="18" charset="0"/>
              </a:rPr>
              <a:t>write ideas on a new piece of paper (you will turn this in on Monday)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man Old Style" panose="02050604050505020204" pitchFamily="18" charset="0"/>
              </a:rPr>
              <a:t>need ideas? </a:t>
            </a:r>
          </a:p>
          <a:p>
            <a:pPr marL="530352" lvl="1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chat with your table people; but each needs their own two or three ideas</a:t>
            </a:r>
          </a:p>
          <a:p>
            <a:pPr marL="530352" lvl="1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Cinefix 10 Best Structured Films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3899" y="3203009"/>
            <a:ext cx="6350001" cy="15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8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Ninja: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vimeo.com/37888100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1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629" y="234461"/>
            <a:ext cx="10117015" cy="92026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Narrator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661" y="1260230"/>
            <a:ext cx="11277600" cy="4894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     </a:t>
            </a:r>
            <a:r>
              <a:rPr lang="en-US" sz="2400" i="1" dirty="0" smtClean="0">
                <a:latin typeface="Arial"/>
                <a:cs typeface="Arial"/>
              </a:rPr>
              <a:t>► </a:t>
            </a:r>
            <a:r>
              <a:rPr lang="en-US" sz="3200" i="1" dirty="0" smtClean="0">
                <a:latin typeface="Arial"/>
                <a:cs typeface="Arial"/>
              </a:rPr>
              <a:t> </a:t>
            </a:r>
            <a:r>
              <a:rPr lang="en-US" sz="3200" i="1" dirty="0" smtClean="0"/>
              <a:t>in </a:t>
            </a:r>
            <a:r>
              <a:rPr lang="en-US" sz="3200" i="1" dirty="0"/>
              <a:t>every movie, the camera is the primary </a:t>
            </a:r>
            <a:r>
              <a:rPr lang="en-US" sz="3200" i="1" dirty="0" smtClean="0"/>
              <a:t>narrator</a:t>
            </a: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First-person </a:t>
            </a:r>
            <a:r>
              <a:rPr lang="en-US" sz="3200" b="1" i="0" dirty="0">
                <a:solidFill>
                  <a:srgbClr val="7030A0"/>
                </a:solidFill>
              </a:rPr>
              <a:t>narrator</a:t>
            </a:r>
            <a:r>
              <a:rPr lang="en-US" sz="3200" b="1" i="0" dirty="0"/>
              <a:t> </a:t>
            </a:r>
          </a:p>
          <a:p>
            <a:pPr lvl="2"/>
            <a:r>
              <a:rPr lang="en-US" sz="2800" dirty="0" smtClean="0"/>
              <a:t>voice-over narration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example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 action="ppaction://hlinkfile"/>
              </a:rPr>
              <a:t>or</a:t>
            </a:r>
            <a:r>
              <a:rPr lang="en-US" sz="2400" dirty="0" smtClean="0"/>
              <a:t>)</a:t>
            </a:r>
            <a:endParaRPr lang="en-US" sz="2400" dirty="0"/>
          </a:p>
          <a:p>
            <a:pPr lvl="2"/>
            <a:r>
              <a:rPr lang="en-US" sz="2800" dirty="0" smtClean="0"/>
              <a:t>direct-address </a:t>
            </a:r>
            <a:r>
              <a:rPr lang="en-US" sz="2800" dirty="0"/>
              <a:t>narration </a:t>
            </a:r>
            <a:r>
              <a:rPr lang="en-US" sz="2800" dirty="0" smtClean="0"/>
              <a:t>(</a:t>
            </a:r>
            <a:r>
              <a:rPr lang="en-US" sz="2800" dirty="0" smtClean="0">
                <a:hlinkClick r:id="rId4" action="ppaction://hlinkfile"/>
              </a:rPr>
              <a:t>example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5"/>
              </a:rPr>
              <a:t>or</a:t>
            </a:r>
            <a:r>
              <a:rPr lang="en-US" sz="2800" dirty="0" smtClean="0"/>
              <a:t> /</a:t>
            </a:r>
            <a:r>
              <a:rPr lang="en-US" sz="2800" dirty="0" smtClean="0">
                <a:hlinkClick r:id="rId6"/>
              </a:rPr>
              <a:t>ex</a:t>
            </a:r>
            <a:r>
              <a:rPr lang="en-US" sz="2800" dirty="0" smtClean="0"/>
              <a:t>)</a:t>
            </a: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Third-person narrator</a:t>
            </a:r>
            <a:r>
              <a:rPr lang="en-US" sz="3200" b="1" i="0" dirty="0" smtClean="0"/>
              <a:t> </a:t>
            </a:r>
            <a:r>
              <a:rPr lang="en-US" sz="2800" dirty="0"/>
              <a:t>someone removed from the story provides info not accessible by characters in the </a:t>
            </a:r>
            <a:r>
              <a:rPr lang="en-US" sz="2800" dirty="0" smtClean="0"/>
              <a:t>movie</a:t>
            </a:r>
            <a:endParaRPr lang="en-US" sz="3200" dirty="0" smtClean="0"/>
          </a:p>
          <a:p>
            <a:pPr lvl="2"/>
            <a:r>
              <a:rPr lang="en-US" sz="2800" dirty="0" smtClean="0"/>
              <a:t>omniscient </a:t>
            </a:r>
            <a:r>
              <a:rPr lang="en-US" sz="2800" b="0" dirty="0" smtClean="0"/>
              <a:t>(unrestricted </a:t>
            </a:r>
            <a:r>
              <a:rPr lang="en-US" sz="2800" b="0" dirty="0"/>
              <a:t>access to all aspects of </a:t>
            </a:r>
            <a:r>
              <a:rPr lang="en-US" sz="2800" b="0" dirty="0" smtClean="0"/>
              <a:t>the story)  </a:t>
            </a:r>
            <a:r>
              <a:rPr lang="en-US" sz="2400" b="0" dirty="0" smtClean="0"/>
              <a:t>(</a:t>
            </a:r>
            <a:r>
              <a:rPr lang="en-US" sz="2400" b="0" dirty="0" smtClean="0">
                <a:hlinkClick r:id="rId7"/>
              </a:rPr>
              <a:t>example</a:t>
            </a:r>
            <a:r>
              <a:rPr lang="en-US" sz="2400" b="0" dirty="0" smtClean="0"/>
              <a:t> </a:t>
            </a:r>
            <a:r>
              <a:rPr lang="en-US" sz="2400" b="0" dirty="0" smtClean="0">
                <a:hlinkClick r:id="rId8" action="ppaction://hlinkfile"/>
              </a:rPr>
              <a:t>or</a:t>
            </a:r>
            <a:r>
              <a:rPr lang="en-US" sz="2400" b="0" dirty="0" smtClean="0"/>
              <a:t> </a:t>
            </a:r>
            <a:r>
              <a:rPr lang="en-US" sz="2400" b="0" dirty="0" smtClean="0">
                <a:hlinkClick r:id="rId9"/>
              </a:rPr>
              <a:t>1</a:t>
            </a:r>
            <a:r>
              <a:rPr lang="en-US" sz="2400" b="0" dirty="0" smtClean="0"/>
              <a:t>/</a:t>
            </a:r>
            <a:r>
              <a:rPr lang="en-US" sz="2400" b="0" dirty="0" smtClean="0">
                <a:hlinkClick r:id="rId10"/>
              </a:rPr>
              <a:t>or?</a:t>
            </a:r>
            <a:r>
              <a:rPr lang="en-US" sz="2400" b="0" dirty="0" smtClean="0"/>
              <a:t>)</a:t>
            </a:r>
            <a:endParaRPr lang="en-US" sz="2400" dirty="0"/>
          </a:p>
          <a:p>
            <a:pPr lvl="2"/>
            <a:r>
              <a:rPr lang="en-US" sz="2800" dirty="0" smtClean="0"/>
              <a:t>restricted </a:t>
            </a:r>
            <a:r>
              <a:rPr lang="en-US" sz="2800" b="0" dirty="0" smtClean="0"/>
              <a:t>(limits </a:t>
            </a:r>
            <a:r>
              <a:rPr lang="en-US" sz="2800" b="0" dirty="0"/>
              <a:t>the info </a:t>
            </a:r>
            <a:r>
              <a:rPr lang="en-US" sz="2800" b="0" dirty="0" smtClean="0"/>
              <a:t>given, usually from only one character)</a:t>
            </a:r>
            <a:endParaRPr lang="en-US" sz="2800" b="0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663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569" y="193429"/>
            <a:ext cx="9601200" cy="93198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Characters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90247"/>
            <a:ext cx="10765692" cy="5035918"/>
          </a:xfrm>
        </p:spPr>
        <p:txBody>
          <a:bodyPr>
            <a:normAutofit/>
          </a:bodyPr>
          <a:lstStyle/>
          <a:p>
            <a:r>
              <a:rPr lang="en-US" sz="3200" b="1" dirty="0"/>
              <a:t>F</a:t>
            </a:r>
            <a:r>
              <a:rPr lang="en-US" sz="3200" b="1" dirty="0" smtClean="0"/>
              <a:t>ilm </a:t>
            </a:r>
            <a:r>
              <a:rPr lang="en-US" sz="3200" b="1" dirty="0"/>
              <a:t>narratives depend on two </a:t>
            </a:r>
            <a:r>
              <a:rPr lang="en-US" sz="3200" b="1" dirty="0" smtClean="0"/>
              <a:t>elements:</a:t>
            </a: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a </a:t>
            </a:r>
            <a:r>
              <a:rPr lang="en-US" sz="3200" b="1" i="0" dirty="0">
                <a:solidFill>
                  <a:srgbClr val="7030A0"/>
                </a:solidFill>
              </a:rPr>
              <a:t>character </a:t>
            </a:r>
            <a:endParaRPr lang="en-US" sz="3200" b="1" i="0" dirty="0" smtClean="0">
              <a:solidFill>
                <a:srgbClr val="7030A0"/>
              </a:solidFill>
            </a:endParaRP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pursuing </a:t>
            </a:r>
            <a:r>
              <a:rPr lang="en-US" sz="3200" b="1" i="0" dirty="0">
                <a:solidFill>
                  <a:srgbClr val="7030A0"/>
                </a:solidFill>
              </a:rPr>
              <a:t>a goal</a:t>
            </a:r>
          </a:p>
          <a:p>
            <a:pPr lvl="2"/>
            <a:r>
              <a:rPr lang="en-US" sz="2200" dirty="0" smtClean="0"/>
              <a:t>New and different characters make </a:t>
            </a:r>
            <a:r>
              <a:rPr lang="en-US" sz="2200" dirty="0"/>
              <a:t>it possible to have </a:t>
            </a:r>
            <a:r>
              <a:rPr lang="en-US" sz="2200" dirty="0" smtClean="0"/>
              <a:t>a new </a:t>
            </a:r>
            <a:r>
              <a:rPr lang="en-US" sz="2200" dirty="0"/>
              <a:t>take on the same old </a:t>
            </a:r>
            <a:r>
              <a:rPr lang="en-US" sz="2200" dirty="0" smtClean="0"/>
              <a:t>story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N</a:t>
            </a:r>
            <a:r>
              <a:rPr lang="en-US" sz="3200" b="1" dirty="0" smtClean="0">
                <a:solidFill>
                  <a:schemeClr val="tx1"/>
                </a:solidFill>
              </a:rPr>
              <a:t>arrative </a:t>
            </a:r>
            <a:r>
              <a:rPr lang="en-US" sz="3200" b="1" dirty="0">
                <a:solidFill>
                  <a:schemeClr val="tx1"/>
                </a:solidFill>
              </a:rPr>
              <a:t>cannot exist if the character does not have a goal</a:t>
            </a:r>
          </a:p>
          <a:p>
            <a:pPr lvl="1"/>
            <a:r>
              <a:rPr lang="en-US" sz="3200" i="0" dirty="0"/>
              <a:t>gives the character something to do</a:t>
            </a:r>
          </a:p>
          <a:p>
            <a:pPr lvl="1"/>
            <a:r>
              <a:rPr lang="en-US" sz="3200" i="0" dirty="0"/>
              <a:t>gives the audience a chance to participate/get </a:t>
            </a:r>
            <a:r>
              <a:rPr lang="en-US" sz="3200" i="0" dirty="0" smtClean="0"/>
              <a:t>involved/care about </a:t>
            </a:r>
            <a:r>
              <a:rPr lang="en-US" sz="3200" i="0" dirty="0"/>
              <a:t>the </a:t>
            </a:r>
            <a:r>
              <a:rPr lang="en-US" sz="3200" i="0" dirty="0" smtClean="0"/>
              <a:t>story</a:t>
            </a:r>
            <a:endParaRPr lang="en-US" sz="2400" i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446" y="529370"/>
            <a:ext cx="1696032" cy="19130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123" y="5299584"/>
            <a:ext cx="2004053" cy="133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1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1" y="240323"/>
            <a:ext cx="9601200" cy="838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Characters…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195754"/>
            <a:ext cx="10550769" cy="514056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Protagonist </a:t>
            </a:r>
            <a:r>
              <a:rPr lang="en-US" sz="3200" b="1" dirty="0">
                <a:solidFill>
                  <a:srgbClr val="7030A0"/>
                </a:solidFill>
              </a:rPr>
              <a:t>– the primary character who pursues the </a:t>
            </a:r>
            <a:r>
              <a:rPr lang="en-US" sz="3200" b="1" dirty="0" smtClean="0">
                <a:solidFill>
                  <a:srgbClr val="7030A0"/>
                </a:solidFill>
              </a:rPr>
              <a:t>goal</a:t>
            </a:r>
          </a:p>
          <a:p>
            <a:pPr lvl="1"/>
            <a:r>
              <a:rPr lang="en-US" sz="3200" i="0" dirty="0" smtClean="0"/>
              <a:t>usually a hero of some sort </a:t>
            </a:r>
          </a:p>
          <a:p>
            <a:pPr lvl="2"/>
            <a:r>
              <a:rPr lang="en-US" sz="3000" dirty="0" smtClean="0"/>
              <a:t>sample lists </a:t>
            </a:r>
            <a:r>
              <a:rPr lang="en-US" sz="3000" dirty="0" smtClean="0">
                <a:hlinkClick r:id="rId2"/>
              </a:rPr>
              <a:t>1</a:t>
            </a:r>
            <a:r>
              <a:rPr lang="en-US" sz="3000" dirty="0" smtClean="0"/>
              <a:t> </a:t>
            </a:r>
            <a:r>
              <a:rPr lang="en-US" sz="3000" dirty="0" smtClean="0">
                <a:hlinkClick r:id="rId3"/>
              </a:rPr>
              <a:t>2</a:t>
            </a:r>
            <a:r>
              <a:rPr lang="en-US" sz="3000" dirty="0" smtClean="0"/>
              <a:t> </a:t>
            </a:r>
            <a:r>
              <a:rPr lang="en-US" sz="3000" dirty="0" smtClean="0">
                <a:hlinkClick r:id="rId4"/>
              </a:rPr>
              <a:t>3</a:t>
            </a:r>
            <a:endParaRPr lang="en-US" sz="3000" dirty="0"/>
          </a:p>
          <a:p>
            <a:pPr lvl="1"/>
            <a:r>
              <a:rPr lang="en-US" sz="3200" i="0" dirty="0" smtClean="0"/>
              <a:t>as </a:t>
            </a:r>
            <a:r>
              <a:rPr lang="en-US" sz="3200" i="0" dirty="0"/>
              <a:t>long as </a:t>
            </a:r>
            <a:r>
              <a:rPr lang="en-US" sz="3200" i="0" dirty="0" smtClean="0"/>
              <a:t>protagonist </a:t>
            </a:r>
            <a:r>
              <a:rPr lang="en-US" sz="3200" i="0" dirty="0"/>
              <a:t>actively </a:t>
            </a:r>
            <a:r>
              <a:rPr lang="en-US" sz="3200" i="0" dirty="0" smtClean="0"/>
              <a:t>pursues </a:t>
            </a:r>
            <a:r>
              <a:rPr lang="en-US" sz="3200" i="0" dirty="0"/>
              <a:t>goal in an interesting </a:t>
            </a:r>
            <a:r>
              <a:rPr lang="en-US" sz="3200" i="0" dirty="0" smtClean="0"/>
              <a:t>way → </a:t>
            </a:r>
            <a:r>
              <a:rPr lang="en-US" sz="3200" i="0" dirty="0"/>
              <a:t>viewer </a:t>
            </a:r>
            <a:r>
              <a:rPr lang="en-US" sz="3200" i="0" dirty="0" smtClean="0"/>
              <a:t>will be invested </a:t>
            </a:r>
            <a:r>
              <a:rPr lang="en-US" sz="3200" i="0" dirty="0"/>
              <a:t>in the pursuit </a:t>
            </a:r>
            <a:endParaRPr lang="en-US" sz="3200" i="0" dirty="0" smtClean="0"/>
          </a:p>
          <a:p>
            <a:pPr lvl="1"/>
            <a:r>
              <a:rPr lang="en-US" sz="3200" i="0" dirty="0" smtClean="0"/>
              <a:t>does </a:t>
            </a:r>
            <a:r>
              <a:rPr lang="en-US" sz="3200" i="0" dirty="0"/>
              <a:t>not always necessarily have worthy </a:t>
            </a:r>
            <a:r>
              <a:rPr lang="en-US" sz="3200" i="0" dirty="0" smtClean="0"/>
              <a:t>goals: the anti-hero</a:t>
            </a:r>
          </a:p>
          <a:p>
            <a:pPr lvl="2"/>
            <a:r>
              <a:rPr lang="en-US" sz="3000" i="0" dirty="0" smtClean="0"/>
              <a:t>unsympathetic </a:t>
            </a:r>
            <a:r>
              <a:rPr lang="en-US" sz="3000" i="0" dirty="0"/>
              <a:t>protagonists chasing less than noble </a:t>
            </a:r>
            <a:r>
              <a:rPr lang="en-US" sz="3000" i="0" dirty="0" smtClean="0"/>
              <a:t>goals  (</a:t>
            </a:r>
            <a:r>
              <a:rPr lang="en-US" sz="3000" i="0" dirty="0" smtClean="0">
                <a:hlinkClick r:id="rId5"/>
              </a:rPr>
              <a:t>1</a:t>
            </a:r>
            <a:r>
              <a:rPr lang="en-US" sz="3000" i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613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54369"/>
            <a:ext cx="10949354" cy="4871795"/>
          </a:xfrm>
        </p:spPr>
        <p:txBody>
          <a:bodyPr/>
          <a:lstStyle/>
          <a:p>
            <a:r>
              <a:rPr lang="en-US" sz="3600" dirty="0"/>
              <a:t>Narratives thrive on imperfect characters = imperfections provide obstacles</a:t>
            </a:r>
          </a:p>
          <a:p>
            <a:pPr lvl="1"/>
            <a:r>
              <a:rPr lang="en-US" sz="3200" i="0" dirty="0"/>
              <a:t>aka: character flaws</a:t>
            </a:r>
          </a:p>
          <a:p>
            <a:pPr lvl="1"/>
            <a:r>
              <a:rPr lang="en-US" sz="3200" i="0" dirty="0">
                <a:solidFill>
                  <a:srgbClr val="7030A0"/>
                </a:solidFill>
              </a:rPr>
              <a:t>character imperfections/flaws give characters more room to grow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9231" y="240323"/>
            <a:ext cx="9601200" cy="838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Characters…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776" y="4160404"/>
            <a:ext cx="1790700" cy="2019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450" y="4617604"/>
            <a:ext cx="2924175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013" y="452711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54" y="252047"/>
            <a:ext cx="9601200" cy="990600"/>
          </a:xfrm>
        </p:spPr>
        <p:txBody>
          <a:bodyPr>
            <a:normAutofit/>
          </a:bodyPr>
          <a:lstStyle/>
          <a:p>
            <a:r>
              <a:rPr lang="en-US" sz="5400" dirty="0"/>
              <a:t>The </a:t>
            </a:r>
            <a:r>
              <a:rPr lang="en-US" sz="5400" dirty="0" smtClean="0"/>
              <a:t>Basic Narrative Structure</a:t>
            </a:r>
            <a:r>
              <a:rPr lang="en-US" sz="5400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0215"/>
            <a:ext cx="9601200" cy="4437185"/>
          </a:xfrm>
        </p:spPr>
        <p:txBody>
          <a:bodyPr/>
          <a:lstStyle/>
          <a:p>
            <a:endParaRPr lang="en-US" sz="2400" dirty="0"/>
          </a:p>
          <a:p>
            <a:pPr marL="0" indent="0">
              <a:buNone/>
            </a:pPr>
            <a:r>
              <a:rPr lang="en-US" sz="4000" dirty="0" smtClean="0"/>
              <a:t>→ a </a:t>
            </a:r>
            <a:r>
              <a:rPr lang="en-US" sz="4000" dirty="0"/>
              <a:t>clearly motivated protagonist</a:t>
            </a:r>
          </a:p>
          <a:p>
            <a:pPr marL="0" indent="0">
              <a:buNone/>
            </a:pPr>
            <a:r>
              <a:rPr lang="en-US" sz="4000" dirty="0"/>
              <a:t>→ </a:t>
            </a:r>
            <a:r>
              <a:rPr lang="en-US" sz="4000" dirty="0" smtClean="0"/>
              <a:t>pursues </a:t>
            </a:r>
            <a:r>
              <a:rPr lang="en-US" sz="4000" dirty="0"/>
              <a:t>a goal</a:t>
            </a:r>
          </a:p>
          <a:p>
            <a:pPr marL="0" indent="0">
              <a:buNone/>
            </a:pPr>
            <a:r>
              <a:rPr lang="en-US" sz="4000" dirty="0"/>
              <a:t>→ </a:t>
            </a:r>
            <a:r>
              <a:rPr lang="en-US" sz="4000" dirty="0" smtClean="0"/>
              <a:t>encounters obstacles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→ </a:t>
            </a:r>
            <a:r>
              <a:rPr lang="en-US" sz="4000" dirty="0" smtClean="0"/>
              <a:t>a </a:t>
            </a:r>
            <a:r>
              <a:rPr lang="en-US" sz="4000" dirty="0"/>
              <a:t>clear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0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908" y="193431"/>
            <a:ext cx="11277600" cy="1371600"/>
          </a:xfrm>
        </p:spPr>
        <p:txBody>
          <a:bodyPr>
            <a:normAutofit/>
          </a:bodyPr>
          <a:lstStyle/>
          <a:p>
            <a:r>
              <a:rPr lang="en-US" dirty="0"/>
              <a:t>Narrative </a:t>
            </a:r>
            <a:r>
              <a:rPr lang="en-US" dirty="0" smtClean="0"/>
              <a:t>Structure: </a:t>
            </a:r>
            <a:br>
              <a:rPr lang="en-US" dirty="0" smtClean="0"/>
            </a:br>
            <a:r>
              <a:rPr lang="en-US" dirty="0" smtClean="0"/>
              <a:t>The Organization in Three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445" y="1541585"/>
            <a:ext cx="11176000" cy="39565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Most </a:t>
            </a:r>
            <a:r>
              <a:rPr lang="en-US" sz="3600" dirty="0"/>
              <a:t>narratives can be broken into three basic </a:t>
            </a:r>
            <a:r>
              <a:rPr lang="en-US" sz="3600" dirty="0" smtClean="0"/>
              <a:t>parts: </a:t>
            </a:r>
          </a:p>
          <a:p>
            <a:pPr lvl="1"/>
            <a:r>
              <a:rPr lang="en-US" sz="3600" i="0" dirty="0" smtClean="0"/>
              <a:t>first </a:t>
            </a:r>
            <a:r>
              <a:rPr lang="en-US" sz="3600" i="0" dirty="0"/>
              <a:t>act sets up the </a:t>
            </a:r>
            <a:r>
              <a:rPr lang="en-US" sz="3600" i="0" dirty="0" smtClean="0"/>
              <a:t>story</a:t>
            </a:r>
          </a:p>
          <a:p>
            <a:pPr lvl="1"/>
            <a:r>
              <a:rPr lang="en-US" sz="3600" i="0" dirty="0" smtClean="0"/>
              <a:t>second </a:t>
            </a:r>
            <a:r>
              <a:rPr lang="en-US" sz="3600" i="0" dirty="0"/>
              <a:t>(and longest) act </a:t>
            </a:r>
            <a:r>
              <a:rPr lang="en-US" sz="3600" i="0" dirty="0" smtClean="0"/>
              <a:t>develops </a:t>
            </a:r>
            <a:r>
              <a:rPr lang="en-US" sz="3600" i="0" dirty="0"/>
              <a:t>the </a:t>
            </a:r>
            <a:r>
              <a:rPr lang="en-US" sz="3600" i="0" dirty="0" smtClean="0"/>
              <a:t>story</a:t>
            </a:r>
          </a:p>
          <a:p>
            <a:pPr lvl="1"/>
            <a:r>
              <a:rPr lang="en-US" sz="3600" i="0" dirty="0" smtClean="0"/>
              <a:t>third </a:t>
            </a:r>
            <a:r>
              <a:rPr lang="en-US" sz="3600" i="0" dirty="0"/>
              <a:t>act resolves it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9508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Organizing The Story</a:t>
            </a:r>
            <a:endParaRPr lang="en-US" sz="4000" i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10972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 a 120 minute film:</a:t>
            </a:r>
          </a:p>
        </p:txBody>
      </p:sp>
      <p:pic>
        <p:nvPicPr>
          <p:cNvPr id="6148" name="Picture 3" descr="http://farm2.static.flickr.com/1090/3167674003_59bd04a32b.jpg?v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507" y="1547446"/>
            <a:ext cx="6299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78" y="4419600"/>
            <a:ext cx="77597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4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0" y="160338"/>
            <a:ext cx="7721600" cy="762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First Act: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058" y="960438"/>
            <a:ext cx="11074400" cy="487179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Tells what </a:t>
            </a:r>
            <a:r>
              <a:rPr lang="en-US" sz="2800" b="1" dirty="0">
                <a:solidFill>
                  <a:srgbClr val="7030A0"/>
                </a:solidFill>
              </a:rPr>
              <a:t>kind of story it is by establishing the “normal world”</a:t>
            </a:r>
          </a:p>
          <a:p>
            <a:pPr lvl="1"/>
            <a:r>
              <a:rPr lang="en-US" sz="2800" i="0" dirty="0" smtClean="0"/>
              <a:t>lays </a:t>
            </a:r>
            <a:r>
              <a:rPr lang="en-US" sz="2800" i="0" dirty="0"/>
              <a:t>out </a:t>
            </a:r>
            <a:r>
              <a:rPr lang="en-US" sz="2800" i="0" dirty="0" smtClean="0">
                <a:solidFill>
                  <a:srgbClr val="7030A0"/>
                </a:solidFill>
              </a:rPr>
              <a:t>rules</a:t>
            </a:r>
            <a:r>
              <a:rPr lang="en-US" sz="2800" i="0" dirty="0" smtClean="0"/>
              <a:t> </a:t>
            </a:r>
            <a:r>
              <a:rPr lang="en-US" sz="2800" i="0" dirty="0"/>
              <a:t>of the universe we are about to </a:t>
            </a:r>
            <a:r>
              <a:rPr lang="en-US" sz="2800" i="0" dirty="0" smtClean="0"/>
              <a:t>experience</a:t>
            </a:r>
          </a:p>
          <a:p>
            <a:pPr lvl="1"/>
            <a:r>
              <a:rPr lang="en-US" sz="2800" i="0" dirty="0"/>
              <a:t>a </a:t>
            </a:r>
            <a:r>
              <a:rPr lang="en-US" sz="2800" i="0" dirty="0">
                <a:solidFill>
                  <a:srgbClr val="7030A0"/>
                </a:solidFill>
              </a:rPr>
              <a:t>hook</a:t>
            </a:r>
            <a:r>
              <a:rPr lang="en-US" sz="2800" i="0" dirty="0"/>
              <a:t> </a:t>
            </a:r>
            <a:r>
              <a:rPr lang="en-US" sz="2800" i="0" dirty="0" smtClean="0"/>
              <a:t>(</a:t>
            </a:r>
            <a:r>
              <a:rPr lang="en-US" sz="2800" i="0" dirty="0" err="1" smtClean="0"/>
              <a:t>ie</a:t>
            </a:r>
            <a:r>
              <a:rPr lang="en-US" sz="2800" i="0" dirty="0" smtClean="0"/>
              <a:t>: </a:t>
            </a:r>
            <a:r>
              <a:rPr lang="en-US" sz="2800" i="0" dirty="0" smtClean="0">
                <a:hlinkClick r:id="rId2" action="ppaction://hlinkfile"/>
              </a:rPr>
              <a:t>Indiana Jones</a:t>
            </a:r>
            <a:r>
              <a:rPr lang="en-US" sz="2800" i="0" dirty="0" smtClean="0"/>
              <a:t>)</a:t>
            </a:r>
          </a:p>
          <a:p>
            <a:pPr lvl="1"/>
            <a:r>
              <a:rPr lang="en-US" sz="2800" i="0" dirty="0" smtClean="0">
                <a:solidFill>
                  <a:srgbClr val="7030A0"/>
                </a:solidFill>
              </a:rPr>
              <a:t>characters are established, </a:t>
            </a:r>
            <a:r>
              <a:rPr lang="en-US" sz="2800" i="0" dirty="0" smtClean="0"/>
              <a:t>something their </a:t>
            </a:r>
            <a:r>
              <a:rPr lang="en-US" sz="2800" i="0" dirty="0"/>
              <a:t>current </a:t>
            </a:r>
            <a:r>
              <a:rPr lang="en-US" sz="2800" i="0" dirty="0" smtClean="0"/>
              <a:t>situation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Inciting Incident </a:t>
            </a:r>
            <a:r>
              <a:rPr lang="en-US" sz="2800" dirty="0"/>
              <a:t>– something will occur to change the normal </a:t>
            </a:r>
            <a:r>
              <a:rPr lang="en-US" sz="2800" dirty="0" smtClean="0"/>
              <a:t>world and set protagonist on pursuit/mission/quest…</a:t>
            </a:r>
          </a:p>
          <a:p>
            <a:pPr lvl="1"/>
            <a:r>
              <a:rPr lang="en-US" sz="2800" i="0" dirty="0" smtClean="0"/>
              <a:t>presents </a:t>
            </a:r>
            <a:r>
              <a:rPr lang="en-US" sz="2800" i="0" dirty="0"/>
              <a:t>the character  with the goal to drive </a:t>
            </a:r>
            <a:r>
              <a:rPr lang="en-US" sz="2800" i="0" dirty="0" smtClean="0"/>
              <a:t>the narrative</a:t>
            </a:r>
          </a:p>
          <a:p>
            <a:pPr lvl="1"/>
            <a:r>
              <a:rPr lang="en-US" sz="2800" i="0" dirty="0"/>
              <a:t>m</a:t>
            </a:r>
            <a:r>
              <a:rPr lang="en-US" sz="2800" i="0" dirty="0" smtClean="0"/>
              <a:t>ost are easy </a:t>
            </a:r>
            <a:r>
              <a:rPr lang="en-US" sz="2800" i="0" dirty="0"/>
              <a:t>to </a:t>
            </a:r>
            <a:r>
              <a:rPr lang="en-US" sz="2800" i="0" dirty="0" smtClean="0"/>
              <a:t>spot</a:t>
            </a:r>
          </a:p>
          <a:p>
            <a:pPr lvl="1"/>
            <a:r>
              <a:rPr lang="en-US" sz="2800" i="0" dirty="0" smtClean="0"/>
              <a:t>some </a:t>
            </a:r>
            <a:r>
              <a:rPr lang="en-US" sz="2800" i="0" dirty="0"/>
              <a:t>goals </a:t>
            </a:r>
            <a:r>
              <a:rPr lang="en-US" sz="2800" i="0" dirty="0" smtClean="0"/>
              <a:t>may shift later in the story</a:t>
            </a:r>
          </a:p>
          <a:p>
            <a:pPr lvl="2"/>
            <a:r>
              <a:rPr lang="en-US" sz="2200" i="1" dirty="0" smtClean="0"/>
              <a:t>Star </a:t>
            </a:r>
            <a:r>
              <a:rPr lang="en-US" sz="2200" i="1" dirty="0"/>
              <a:t>Wars</a:t>
            </a:r>
            <a:r>
              <a:rPr lang="en-US" sz="2200" dirty="0"/>
              <a:t>: fist to rescue princess, then the take on Death </a:t>
            </a:r>
            <a:r>
              <a:rPr lang="en-US" sz="2200" dirty="0" smtClean="0"/>
              <a:t>Star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AutoShape 2" descr="Image result for best opening scenes in mov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50" y="5257800"/>
            <a:ext cx="2857500" cy="1600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292" y="5062936"/>
            <a:ext cx="2871422" cy="140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409" y="5049780"/>
            <a:ext cx="21240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1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267</TotalTime>
  <Words>982</Words>
  <Application>Microsoft Office PowerPoint</Application>
  <PresentationFormat>Widescreen</PresentationFormat>
  <Paragraphs>129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 Antiqua</vt:lpstr>
      <vt:lpstr>Bookman Old Style</vt:lpstr>
      <vt:lpstr>Calibri</vt:lpstr>
      <vt:lpstr>Franklin Gothic Book</vt:lpstr>
      <vt:lpstr>Wingdings</vt:lpstr>
      <vt:lpstr>Crop</vt:lpstr>
      <vt:lpstr>The Narrative Structure</vt:lpstr>
      <vt:lpstr>The Narrator</vt:lpstr>
      <vt:lpstr>Characters</vt:lpstr>
      <vt:lpstr>Characters…</vt:lpstr>
      <vt:lpstr>Characters…</vt:lpstr>
      <vt:lpstr>The Basic Narrative Structure: </vt:lpstr>
      <vt:lpstr>Narrative Structure:  The Organization in Three Acts</vt:lpstr>
      <vt:lpstr>Organizing The Story</vt:lpstr>
      <vt:lpstr>First Act:</vt:lpstr>
      <vt:lpstr>Second Act:</vt:lpstr>
      <vt:lpstr>Third Act:</vt:lpstr>
      <vt:lpstr>Structure Analysis</vt:lpstr>
      <vt:lpstr>Three Act Structure: try it</vt:lpstr>
      <vt:lpstr>The Screenwriter</vt:lpstr>
      <vt:lpstr>Elements of Narrative</vt:lpstr>
      <vt:lpstr>Duration</vt:lpstr>
      <vt:lpstr>Surprise v. Suspense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Bacon, Elisabeth    SHS-Staff</dc:creator>
  <cp:lastModifiedBy>Bacon, Elisabeth    SHS-Staff</cp:lastModifiedBy>
  <cp:revision>25</cp:revision>
  <dcterms:created xsi:type="dcterms:W3CDTF">2015-09-21T23:24:45Z</dcterms:created>
  <dcterms:modified xsi:type="dcterms:W3CDTF">2017-09-25T15:11:46Z</dcterms:modified>
</cp:coreProperties>
</file>