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4"/>
  </p:notesMasterIdLst>
  <p:sldIdLst>
    <p:sldId id="279" r:id="rId2"/>
    <p:sldId id="256" r:id="rId3"/>
    <p:sldId id="270" r:id="rId4"/>
    <p:sldId id="272" r:id="rId5"/>
    <p:sldId id="257" r:id="rId6"/>
    <p:sldId id="259" r:id="rId7"/>
    <p:sldId id="275" r:id="rId8"/>
    <p:sldId id="263" r:id="rId9"/>
    <p:sldId id="271" r:id="rId10"/>
    <p:sldId id="280" r:id="rId11"/>
    <p:sldId id="276" r:id="rId12"/>
    <p:sldId id="28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109" d="100"/>
          <a:sy n="109" d="100"/>
        </p:scale>
        <p:origin x="17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8D4F0-91B0-4D12-BDEB-1069197E494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4BC65-574F-44D2-9D48-C0BE309D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Friedrich Nietzsche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4BC65-574F-44D2-9D48-C0BE309DBF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scene refers to all the objects and characters in a particular frame. More specifically, it refers to the composition of the frame. When you use the term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scene, you are discussing where the composer or director has placed all the elements of the scene within the frame.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8A0A-4BBD-304B-AA66-BC0FB2BA8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FE983C-6915-4955-885D-D7250A44D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555C-9E99-4A6B-A17A-5B867DEA5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9F99-42F6-418A-ACA4-D5DDD9722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4D77-DDBB-4124-9231-D6AAF6472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CE2-DEAE-4487-94F8-AAC8CCF0A9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BED8-FC09-4326-BD34-0C4A14EEF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473-EE8C-4649-B2C6-1C539C540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0D2D-D91C-4495-9911-D16F7294E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8B63-008F-4B04-8162-1C0922704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4822-79A5-4435-8615-5A40B9C976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B2E-3B2D-4E3F-8546-CA75561BF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164039-BCCD-4149-9801-0585DE2AA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xlJxDr26m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n2H8Qt5fg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307957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kPdvRontM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Post-World War I</a:t>
            </a:r>
            <a:br>
              <a:rPr lang="en-US" dirty="0" smtClean="0"/>
            </a:b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Film in Europe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German Expressionism</a:t>
            </a:r>
          </a:p>
          <a:p>
            <a:pPr lvl="1"/>
            <a:r>
              <a:rPr lang="en-US" sz="3200" dirty="0" smtClean="0"/>
              <a:t>1919 -1933</a:t>
            </a:r>
          </a:p>
          <a:p>
            <a:r>
              <a:rPr lang="en-US" sz="3600" dirty="0" smtClean="0"/>
              <a:t>Soviet Montage </a:t>
            </a:r>
          </a:p>
          <a:p>
            <a:pPr lvl="1"/>
            <a:r>
              <a:rPr lang="en-US" sz="3200" dirty="0" smtClean="0"/>
              <a:t>~1924 -1930</a:t>
            </a:r>
          </a:p>
          <a:p>
            <a:r>
              <a:rPr lang="en-US" sz="3600" dirty="0" smtClean="0"/>
              <a:t>French Avant-Garde</a:t>
            </a:r>
          </a:p>
          <a:p>
            <a:pPr lvl="1"/>
            <a:r>
              <a:rPr lang="en-US" sz="3200" dirty="0" smtClean="0"/>
              <a:t>1918 -1930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9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Nosferatu</a:t>
            </a:r>
            <a:r>
              <a:rPr lang="en-US" dirty="0" smtClean="0"/>
              <a:t> (1922)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Director: F.W. </a:t>
            </a:r>
            <a:r>
              <a:rPr lang="en-US" sz="2800" dirty="0" err="1" smtClean="0"/>
              <a:t>Murnau</a:t>
            </a:r>
            <a:endParaRPr lang="en-US" sz="2800" dirty="0" smtClean="0"/>
          </a:p>
          <a:p>
            <a:r>
              <a:rPr lang="en-US" sz="2800" dirty="0" smtClean="0"/>
              <a:t>Experimenting </a:t>
            </a:r>
            <a:r>
              <a:rPr lang="en-US" sz="2800" dirty="0"/>
              <a:t>with the language of </a:t>
            </a:r>
            <a:r>
              <a:rPr lang="en-US" sz="2800" dirty="0" smtClean="0"/>
              <a:t>film</a:t>
            </a:r>
          </a:p>
          <a:p>
            <a:pPr lvl="1"/>
            <a:r>
              <a:rPr lang="en-US" sz="2400" dirty="0" smtClean="0"/>
              <a:t>World is distorted </a:t>
            </a:r>
            <a:r>
              <a:rPr lang="en-US" sz="2400" dirty="0"/>
              <a:t>and </a:t>
            </a:r>
            <a:r>
              <a:rPr lang="en-US" sz="2400" dirty="0" smtClean="0"/>
              <a:t>stylized</a:t>
            </a:r>
          </a:p>
          <a:p>
            <a:pPr lvl="1"/>
            <a:r>
              <a:rPr lang="en-US" sz="2400" dirty="0" smtClean="0"/>
              <a:t>Extreme </a:t>
            </a:r>
            <a:r>
              <a:rPr lang="en-US" sz="2400" dirty="0"/>
              <a:t>camera angles and elongated </a:t>
            </a:r>
            <a:r>
              <a:rPr lang="en-US" sz="2400" dirty="0" smtClean="0"/>
              <a:t>shadows</a:t>
            </a:r>
          </a:p>
          <a:p>
            <a:pPr lvl="1"/>
            <a:r>
              <a:rPr lang="en-US" sz="2400" dirty="0" smtClean="0"/>
              <a:t>Special effects: </a:t>
            </a:r>
            <a:r>
              <a:rPr lang="en-US" sz="2400" dirty="0"/>
              <a:t>superimposition and time-lapse </a:t>
            </a:r>
            <a:r>
              <a:rPr lang="en-US" sz="2400" dirty="0" smtClean="0"/>
              <a:t>photography</a:t>
            </a:r>
          </a:p>
          <a:p>
            <a:r>
              <a:rPr lang="en-US" sz="2800" dirty="0"/>
              <a:t>Reinterpretation of Bram Stoker's Dracula (1897) </a:t>
            </a:r>
          </a:p>
          <a:p>
            <a:pPr lvl="1"/>
            <a:r>
              <a:rPr lang="en-US" sz="2400" dirty="0" smtClean="0"/>
              <a:t>in a post-WWI world </a:t>
            </a:r>
          </a:p>
          <a:p>
            <a:pPr lvl="1"/>
            <a:endParaRPr lang="en-US" sz="2400" dirty="0"/>
          </a:p>
          <a:p>
            <a:pPr lvl="1"/>
            <a:r>
              <a:rPr lang="en-US" sz="2400" i="1" dirty="0" smtClean="0">
                <a:hlinkClick r:id="rId2"/>
              </a:rPr>
              <a:t>Nosferatu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8277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Metropolis </a:t>
            </a:r>
            <a:r>
              <a:rPr lang="en-US" sz="2400" i="1" dirty="0" smtClean="0"/>
              <a:t>(1927)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Director: Fritz Lang</a:t>
            </a:r>
          </a:p>
          <a:p>
            <a:r>
              <a:rPr lang="en-US" sz="2800" dirty="0" smtClean="0"/>
              <a:t>Commentary </a:t>
            </a:r>
            <a:r>
              <a:rPr lang="en-US" sz="2800" dirty="0"/>
              <a:t>on the political situation </a:t>
            </a:r>
            <a:r>
              <a:rPr lang="en-US" sz="2800" dirty="0" smtClean="0"/>
              <a:t>in Germany</a:t>
            </a:r>
          </a:p>
          <a:p>
            <a:pPr lvl="1"/>
            <a:r>
              <a:rPr lang="en-US" sz="2400" dirty="0" smtClean="0"/>
              <a:t>economic </a:t>
            </a:r>
            <a:r>
              <a:rPr lang="en-US" sz="2400" dirty="0"/>
              <a:t>and political aftermath of Germany’s </a:t>
            </a:r>
            <a:r>
              <a:rPr lang="en-US" sz="2400" dirty="0" smtClean="0"/>
              <a:t>defeat</a:t>
            </a:r>
          </a:p>
          <a:p>
            <a:pPr lvl="2"/>
            <a:r>
              <a:rPr lang="en-US" sz="2000" dirty="0" smtClean="0"/>
              <a:t>hyperinflation</a:t>
            </a:r>
            <a:r>
              <a:rPr lang="en-US" sz="2000" dirty="0"/>
              <a:t>, revolts on </a:t>
            </a:r>
            <a:r>
              <a:rPr lang="en-US" sz="2000" dirty="0" smtClean="0"/>
              <a:t>the </a:t>
            </a:r>
            <a:r>
              <a:rPr lang="en-US" sz="2000" dirty="0"/>
              <a:t>streets and a general sense of anxiety and dissatisfaction with the ruling </a:t>
            </a:r>
            <a:r>
              <a:rPr lang="en-US" sz="2000" dirty="0" smtClean="0"/>
              <a:t>powers</a:t>
            </a:r>
            <a:endParaRPr lang="en-US" sz="2000" dirty="0"/>
          </a:p>
          <a:p>
            <a:r>
              <a:rPr lang="en-US" sz="2800" dirty="0" smtClean="0"/>
              <a:t>And </a:t>
            </a:r>
            <a:r>
              <a:rPr lang="en-US" sz="2800" dirty="0"/>
              <a:t>a warning of where Germany was heading </a:t>
            </a:r>
            <a:endParaRPr lang="en-US" sz="2800" dirty="0" smtClean="0"/>
          </a:p>
          <a:p>
            <a:pPr lvl="1"/>
            <a:r>
              <a:rPr lang="en-US" sz="2400" dirty="0" smtClean="0"/>
              <a:t>Dystopian </a:t>
            </a:r>
          </a:p>
          <a:p>
            <a:pPr lvl="2"/>
            <a:r>
              <a:rPr lang="en-US" sz="2000" dirty="0" smtClean="0"/>
              <a:t>dangers </a:t>
            </a:r>
            <a:r>
              <a:rPr lang="en-US" sz="2000" dirty="0"/>
              <a:t>inherent in capitalism and </a:t>
            </a:r>
            <a:r>
              <a:rPr lang="en-US" sz="2000" dirty="0" smtClean="0"/>
              <a:t>industrialization</a:t>
            </a:r>
          </a:p>
          <a:p>
            <a:pPr lvl="2"/>
            <a:r>
              <a:rPr lang="en-US" sz="2000" dirty="0" smtClean="0">
                <a:hlinkClick r:id="rId2"/>
              </a:rPr>
              <a:t>Metropolis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71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Tim Burton and German Expressionism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/>
              <a:t>Presentation by Chris Schloemp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1919-1933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German </a:t>
            </a:r>
            <a:r>
              <a:rPr lang="en-US" sz="3600" dirty="0">
                <a:solidFill>
                  <a:schemeClr val="tx1"/>
                </a:solidFill>
              </a:rPr>
              <a:t>Expressionism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</a:t>
            </a:r>
            <a:r>
              <a:rPr lang="en-US" dirty="0"/>
              <a:t>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1919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Weimar </a:t>
            </a:r>
            <a:r>
              <a:rPr lang="en-US" sz="3200" dirty="0">
                <a:solidFill>
                  <a:schemeClr val="tx1"/>
                </a:solidFill>
              </a:rPr>
              <a:t>government </a:t>
            </a:r>
            <a:r>
              <a:rPr lang="en-US" sz="3200" dirty="0" smtClean="0">
                <a:solidFill>
                  <a:schemeClr val="tx1"/>
                </a:solidFill>
              </a:rPr>
              <a:t>wanted to revitalize </a:t>
            </a:r>
            <a:r>
              <a:rPr lang="en-US" sz="3200" dirty="0">
                <a:solidFill>
                  <a:schemeClr val="tx1"/>
                </a:solidFill>
              </a:rPr>
              <a:t>the film </a:t>
            </a:r>
            <a:r>
              <a:rPr lang="en-US" sz="3200" dirty="0" smtClean="0">
                <a:solidFill>
                  <a:schemeClr val="tx1"/>
                </a:solidFill>
              </a:rPr>
              <a:t>industry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give </a:t>
            </a:r>
            <a:r>
              <a:rPr lang="en-US" sz="2800" dirty="0">
                <a:solidFill>
                  <a:schemeClr val="tx1"/>
                </a:solidFill>
              </a:rPr>
              <a:t>Germany </a:t>
            </a:r>
            <a:r>
              <a:rPr lang="en-US" sz="2800" dirty="0" smtClean="0">
                <a:solidFill>
                  <a:schemeClr val="tx1"/>
                </a:solidFill>
              </a:rPr>
              <a:t>new image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subsidized </a:t>
            </a:r>
            <a:r>
              <a:rPr lang="en-US" sz="2800" dirty="0">
                <a:solidFill>
                  <a:schemeClr val="tx1"/>
                </a:solidFill>
              </a:rPr>
              <a:t>film – allowed Germany to compete with other </a:t>
            </a:r>
            <a:r>
              <a:rPr lang="en-US" sz="2800" dirty="0" smtClean="0">
                <a:solidFill>
                  <a:schemeClr val="tx1"/>
                </a:solidFill>
              </a:rPr>
              <a:t>countries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ranked </a:t>
            </a:r>
            <a:r>
              <a:rPr lang="en-US" sz="2800" dirty="0">
                <a:solidFill>
                  <a:schemeClr val="tx1"/>
                </a:solidFill>
              </a:rPr>
              <a:t>2</a:t>
            </a:r>
            <a:r>
              <a:rPr lang="en-US" sz="2800" baseline="30000" dirty="0">
                <a:solidFill>
                  <a:schemeClr val="tx1"/>
                </a:solidFill>
              </a:rPr>
              <a:t>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(to Hollywood) technically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in influence,  and in popularity by mid-20s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8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By 1933…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67200" cy="437356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Control tightened over the industry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many </a:t>
            </a:r>
            <a:r>
              <a:rPr lang="en-US" sz="2800" dirty="0">
                <a:solidFill>
                  <a:schemeClr val="tx1"/>
                </a:solidFill>
              </a:rPr>
              <a:t>German film makers left for the US</a:t>
            </a:r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8" name="Picture 4" descr="http://www.spaightwoodgalleries.com/Media/Schmidt_Rottluff/Schmidt_Rott_Girl_Braid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80" y="1143000"/>
            <a:ext cx="4295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Artistic 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6363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work </a:t>
            </a:r>
            <a:r>
              <a:rPr lang="en-US" sz="2800" dirty="0">
                <a:solidFill>
                  <a:schemeClr val="tx1"/>
                </a:solidFill>
              </a:rPr>
              <a:t>of art </a:t>
            </a:r>
            <a:r>
              <a:rPr lang="en-US" sz="2800" dirty="0" smtClean="0">
                <a:solidFill>
                  <a:schemeClr val="tx1"/>
                </a:solidFill>
              </a:rPr>
              <a:t>where </a:t>
            </a:r>
            <a:r>
              <a:rPr lang="en-US" sz="2800" dirty="0">
                <a:solidFill>
                  <a:schemeClr val="tx1"/>
                </a:solidFill>
              </a:rPr>
              <a:t>the representation of reality is distorted in order to convey </a:t>
            </a:r>
            <a:r>
              <a:rPr lang="en-US" sz="2800" dirty="0" smtClean="0">
                <a:solidFill>
                  <a:schemeClr val="tx1"/>
                </a:solidFill>
              </a:rPr>
              <a:t>the  “inner vision”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the “essence </a:t>
            </a:r>
            <a:r>
              <a:rPr lang="en-US" sz="2800" dirty="0">
                <a:solidFill>
                  <a:schemeClr val="tx1"/>
                </a:solidFill>
              </a:rPr>
              <a:t>of things</a:t>
            </a:r>
            <a:r>
              <a:rPr lang="en-US" sz="2800" dirty="0" smtClean="0">
                <a:solidFill>
                  <a:schemeClr val="tx1"/>
                </a:solidFill>
              </a:rPr>
              <a:t>,” </a:t>
            </a:r>
            <a:r>
              <a:rPr lang="en-US" sz="2800" dirty="0">
                <a:solidFill>
                  <a:schemeClr val="tx1"/>
                </a:solidFill>
              </a:rPr>
              <a:t>rather than the way things </a:t>
            </a:r>
            <a:r>
              <a:rPr lang="en-US" sz="2800" dirty="0" smtClean="0">
                <a:solidFill>
                  <a:schemeClr val="tx1"/>
                </a:solidFill>
              </a:rPr>
              <a:t>appear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Relied on symbolism </a:t>
            </a:r>
            <a:r>
              <a:rPr lang="en-US" sz="2800" dirty="0">
                <a:solidFill>
                  <a:schemeClr val="tx1"/>
                </a:solidFill>
              </a:rPr>
              <a:t>and artistic imagery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3.gstatic.com/images?q=tbn:ANd9GcQh6fdVQuRwm97DCMnzPNUXJIUd0vF2czQ53KBawZIkT_oVxLb1Dr42630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08500"/>
            <a:ext cx="22066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UExQWFRUWGB0aFxgYGBgbHBgZGhwaGRcYFxsaHSYeFxsjHBcaHy8gIycpLCwsGB4xNTAqNSYrLCkBCQoKDgwOGg8PGiwkHyQtLSwpLC0sLCwsLCwsLCwtLCwsLCwsLCwsLCwpLCwsLCwsKSwsLCwsLCwsLCwsLCwsLP/AABEIAOYA2wMBIgACEQEDEQH/xAAbAAADAAMBAQAAAAAAAAAAAAADBAUBAgYAB//EAEEQAAECBAMFBgUCBAUCBwAAAAECEQADITEEEkEFUWFx8BMigZGhsQYywdHxQuEUI1JiByQzcpKCohVTY3OjssL/xAAaAQADAQEBAQAAAAAAAAAAAAABAgMEAAUG/8QAMREAAQMCAwYFBAIDAQAAAAAAAQACEQMhEjFBBFFhcYHwIpGhsdETweHxIzIFM1MU/9oADAMBAAIRAxEAPwDmcLtSY3+pMfgtX33RQk7WnAt2sz/mr7xEwqXTFWRKBSKh7mnOg3jV+MfPk3XpjJHTtOcX/mTf+a397Q3I2hMp/MmMT/Wr7xKUlrecM4JFKE8ff6CCckLKxLx8xi61+KlfeFpu0VH9a/8AkrlAVKASC+vWvTQKZKo5NN3lv1iUXT6I0naMxz3lf8j96XjC8QsXWsDio/ekCweHNWvfjS0Vl4RJApQep3nx6pCvcGLmtxKfJ7WZ8qiBvKlelaw7IkLBZS1FtB51u8MSgHc2aCYSSqa6iCgBRT3ksotqz2rQndaIF732GStha25QVIL1J8VK+7PB5OBUrQ3uT461irIwKU1139W8Icw8jXodfaK0qJdmVN9WMgud2uqThwVTlVZ2FTdg50rq2+OIx3x2sEmVkCcxACnJIFjdtYo/HcxfbFJDla09mXYAoyhw9LuPEmOQ2qgh86f5hLldGsKAi9Gpp4x6VLZaYEELE7aHkqgr45xJ1RfRP70ipsv4s7UgTnQXbOnNlfTMCaRw4VpDeECy6UPUV3EA/q4OYq/ZaZFhCIrOC+k4jDrRVyobwbc4m4rMEnvFyd5h/wCH9pp7MS1KcgAJfW9OYt4QTaWBKTnSO7qHNI8oFzHYXdOK2We3EFAROUAXUXo1TXr6xn+KVbMfPWNp0sAsCI1w+HVmOv1A1t08adJU+C8rEKtmPm0HRiFCuZXGsBEou5a9m9+GkFYFNGdoWyKGvErJqT4Exp2imZzwLnx5wQSyAXY+HpGkziKvoWhghKZwZJFzbfbzhxS1IQQDet/WJ+EcBqt+fuYMtdcrtCFt0wNkWUtWpNt8MCad/mYWkJpvPGnPwjdMwAVHr+0AtuiDZRcB8rHqsVpaqV0iVs6gdvtFiSkHz6vAd/ZKMkuZT2dnh3BoYEkeDXcRuJeUU3fmC4NyK795ji6QuhaYqY6WZqCw148YWHe0bre9IfVILGvn+OULJSUq+kCRFkVvs2X3za3QizikIRLOYslIdRNmAqfSJuEQozGSwFQXqwajcb+YijtjZfbyVoAqtJSknQqAPuBGWrd4k2VWWFkPBYgTBJYHLNlmaDqMplsCN5zvfTy6DFoTLCL94VN6sPKOY2fh1SBhkL+ZEpUstZ1GWQatTut4il2Dtr/EfCukJKlZRVklj5gboZlMuJ+mJ3efwEriBGI9wuv7Xu09n8eMaGe4ZL8SR7DXnHI4f4oE+bIVJK0y5hmoKVMDnSlK0mhLUCh4xZn7QWmaEgjKqWFMQ9XKT7RobUewYSIMT6wpGmCbKV8Z4MlMuYEBaZZ7wYEsbkPxA8zHz7F4gLCk5DQ9xiw4qKRTM27dH0PEfE0wYuVhyhGWaCc1aNncNb9O/WJu0PhtE8LyAy8iu9QlNaAuKpelLRr2Z3hv3J+VnqsGJcHN2WoShN/QaXHt1aK2wNgqmgTM2VAcqLGgSzl7GOr2V8BoU5yGYgazFFKQ12a/lHS4b4RSQAtWdDZhLZkD+lgGpzryjQahNkoZa65CTgeyCFZVZFlTLNFMFaUobEk/WLeGxKWCFqBzJFX/AKtC+sdZh9jIIqgMUsaVzakbucfP5uHT2pBfICaipA+sZ9oa2o4B2W/XsK9GQCRn6JLaGB7NZa9oXlYir25CusWdpgKSlT5hUHe6SRXcWI84iSZTKarPXpum8otkt8WaciDZbYqaFEe8MYaS5p1T0MYCU2+/WkOYeSAKMOejQpMBECUjOlkFqvGiU2694pTkUv8AjWrwmpFOvWODpQIhYlmntBuwcg+nuII7D0jM+Y7cIMyUYgIaJgBbnWDO+g9fvAlkNRn8Y2KN+aGhCVEwBoebVjoMKkEO4s3t5RzWBsX/AKo6DAqNa3iVUXRYbJxaDlv0KP6x7BpvXrp49KUQDuN4JgwCnTy30hNEUWWHf084GpDLY6DeKNG6AA4tze31hc4nvtRyOqvx9IEbl0o0ia0xzRJ9y34i1h9pIDJJ79F5f7VZkoL80mkQ0yMwqaUq+4hvrBpuzpisTJ7NKlfyCk0sULBAO75lesLga8wdUcRAJCaxeJTOEmbLBKc1ywo/eod2Qho+NY2TkmLTuUR5Ex9d2Jh1SkDCzGE5OeYEgv8AyzNUxcUepo7x8y+L8Pkxs9P95I5K73/6jbsGFj3U29OU291KvJAJV/4CSFoY3kzs4/6paksaWLGO1TKKlyyo1AyAszhSgahzZzujhf8ADRf8zEJ1MoKFdUqAPouPosls8t9/4jPtZw1iO8vlUpXZ3vUXZ+ARiFy55cLQ/ZjMwAJWlQXRyxAqGbMYs4HAIKTMSVtMJGUqLKyd3MpxWrkUpxjT4T2epUkAgpZSwXDU7RbX4R0UySkMlNAkMOHAcd8aqFQtD25CYHIEqNVocWk9UHB4kS5SUKqKh30L7wA9d8NyJqbJeiQK8LcNfWFsPhs5y2Auz+GvHdFBeASKih3383vFhimXWSWAgKXjNoqTKP8AUZZo1Qo5QB/3HyjipOEUHIUcyFBxwfe9ACRXjHY4vDlKy5JertdhXxAzaVDjdEfaWEmFYIV3VDIQD4gv+pLHypCY5dcx5/benFmqJtMpSBlDZipTO92T41SYkSxlOvW6K+1peZZZsoGVPJNHt4+MT5sogs7seMZmvxXOqqRCWmUU4NOdIo4Wa40t1Xq8L4iSxDb+tINKkkbm31+0BxBC4CFrMmpAIr59boCg368Y3KBq7Urpr5iCzJAABt+KQBAsuO9ZTMzUrzHh00bql8OXDjGuHNW16tDiZRIBF9P2gEwjmEiU1A1b8QXMroQUoGopygCzXSKNMoRC5vBpfNHR4AMlrxz+z0uSBrHQbOlkC7DhuYROsYJQYEbPw1t46jlG+EmspvC/XQjcy2FgTr09I0CgFhrPCAyEYgouKWzjU7t8IZiFO26KE9AJaFghrc36PCGGSUqlhEunmLcIqSPiKShSsWFKMkArcJL5OCSxfgWhLY576XBLEU8QfCJ0vZcxGDmSFJq05CGY5gSootzFIzuIBvvHldVYJ8lSmYtM3ESsUh8plqSxoSmYpK072IY04xExnwINoE4sTezSUSiUZMxqkD5nA9Ie2ZIXKw0hMxJQoS0vm0LLZLCrslNbfzBFL4bxsuVL7Bau9MSrsgKhSZa1KSQRRuzym+o1hmF1IlzTcSByufeEXAOAnvJSPh34Pl4TEBSFLUSkpcsBUVokOLXeOg2dhs+IOWhLi5bf8rt+gaaneXkYP4llrxi8PkWlUrMFE5WoQhTAEnV4f2djymZnQAoOagFvmy311tqKtAGJxDq3XlFskTAEM7KwucuYvKicEhE11hJuko+RTVB7yVVhnC4kpSq2pLOQGu1jblAJEhImr7KWSqYsZ2ILDvJzkZiwSAAxCXBSzwtKxRClKOVKil0sQRd+9QsaaZSKQGtMgg2EROfl1VmUjVDgPx5rosJt1LOEKCVDMDuBqzXh3/xaWalYT/uo3M21aOawoJmKSVZmuWZtCBqaltfeN5qylBUasK0e/Dq0af8A0VMUG6idmAt7KttTGJExCbukkNW1qgxMmYlZMx0gJA7hCncXNNIBs2cpQOYgpobB8zWt4+MHTJJKgflNBccyTrENsrS7BEQBPHsb1RlD6ZMmbrlMffRvtWFBNdRc+vARTxuH1VRqeNj4vEdeFNSLdCL0yCFneEftHUKtD8miS5idIUUqD08Knr7w1IL5henVYDguak5yq+O/6dXg+IUaAFgw5Pf7RpPQHJMbFDufLyh9yWF6QR4iHCsqoKfTqsIyPmh4KBazaxzlwQmIq/44xqTxhhMkGoIN39I0Wkgswh2wV0LmcFRXj9Y6DBzu7194gYJNST/URFrAzO6AfFuPXpC1WyUGWCpSmIHVqQEljBpduqQBTHWsTaIRKanLD03c+MK+NoNiRUHeICutt46vDNQKt7GWygTVq05ftBNpYohYCWLTShQL0IZ2pUhxwjXZU0JbML93xVQX4mNJmHMxcxSf/PSsgkJoUSwWLsqqS7b94MZHMBeS7QKzSQAFR2pJKggt+hJL7mb6RzRwihOwJyk9jmRNawQUAV5gN4iOrXj0FDOXKMjFKh3ku9xTWtjo7iJsuYntZgLDuSyDWpJmgvv/ANNMc4YCcO6T1t90wOIX3/lRl7D/AM8rEhTdonKU5bnKkKU73JS9tY6LCYFMtAKXIUVE8CpRX5Oo04iALlh3e0UNkqTMWmWp2ILMWrfy+8RLn1IbO4fCpAaCVS2CgkKz5czJBYUdqsDYEwnK+GElSyokO4AoW413QXZUwpnrBspKW5h/38orzCEgl9/Rj1NnDHUhIWc1H03HCYlcxN2KZRBM0u7skMCALKd6HVoLLwE0hRQpnTWiXTQihN3vwhTEbQVNJUlwP00SzB8xWonuhq8oXmbVIYlSTLVQKBBzb6ppQ6HnDP2WowyNNNd/umFY1iXG5OZgRy420RtmoSlCmXm7xzKqO9qK9VhpdxUsD5whjcCJqJfeDBzZwp9S1repilJkZEJTdgB5W4R5Fc4jiJkk3WppO5SdpyWUSzBQfTxf3iDjJJSWSMweOs2pLJQ4Zxv3WPLf4RzUxZ1pm03eHlF9ndIUagShlhJtfSCYYpFd+jRriEnMe6wbnwuOMaykEHfWkaokKGq3nTHpoG08LCAy1+Br4x5S6i9W663xsmXWukMBogsy0An9uUGlhjQe0ZQkD6fRtY1QSSX+nvDIFOYZQZ6dc4IZggEpL0twpHpkgubQA0JpIC5PCu5/3H3ing0019B+YnyyyjzPr9YZwuIrDkElTFlWkKOp+v4jElPeG97e3XCASVGtecMSPmfpuvrAIhcmMYpgOj49axhKCd7X+kHnIzECjfSCCRS/X1icwE0SmNkrd+tP3itLTQHQcYm7JQyyKD8feK2OX2aVEVAShTGnzMCxjDWYXPtwWim4Bt16VLfWugLVpp7+YhbG7PCgWYKpXgM1OXeJ5kwlhdqTFoXN7IJRKnqlqVnGUBABKy9mSX3cYZw+OcTFKCkhKiAXSXAfvDKTTmAeETdRqUzJsqB7XZLb4iKEzJBlhKASlKwlgMxl4hJcChL5fSJ210TOxP8ADTSZ5lqUAgZVSlBSQkO7gq7wctajQ2nbcmZ2eVYV2gKpYZVQkd4ilGfVodTKUl1FBegJ4CwodIua5Bl7b/BUxTtANlP2btCYj+HSp84CBNSbZiEhTljWhq/nHQ7Z2hmlHIWqATw3ODR7eMRFTkDEJSXdYcEOxIzVNWcMbjxhkzUhTCyksRVnBpGsVXUmt8MCJyzv2FJ7Q/I3UWWMhICwKJckNT9RcJIcAAsAArNRmqI4eYSO0UoNmDKd2CQpTAuE0CTVhYAu0V1YcJV3Ul6qYLqQAACAqm4VNGGka4pCEKACQColTkJYq/uYgkkl9bGNg2ulx76p2y0EAbr6lbYeSQECrB/Gpv5vDs0Epyuxa8LYcKJupiSAWLOGJD2cOKQz2Rzgk0HQj56qZeSea1tyuVtMICQ/InrqscttaUEzNbtQcm9PaOkLrJCgMo+UkgvrbmPSI/xJhnUFCn1a3sYrs5DXQpVRZS34F+IHPXlHlrDXrbrhCoJ5weYWNm61pvj0MMFZJQVl7w1hpXdBuX9PPhGstDhyb6NxjVcnUEEftHG9kRa60UX1giVspxA0J70ECebxXgppuRLo9tacLPpcQKbiKmnv94yqb3Y1yg1f0gN4pzwXKkMpXM/WGsDLsY0Mvv8A/UfGusOYJNOutYebqZCIO7XTrjGUzO/G2IT5fiC4LBZgSbhvs0G0SUt5VGWWAN6QZS7Ufy63wPBp7pFHD+AtBVS3DinjT13GMxVwmNmKHapKg4cEhndINachaGPhvDZTOCx883Olw+ZKkS9Ls4UG4GJ4xXZBU0glMtJUQGKiEhyA5YmGNqfGCMHiZQmIWrMEqdOXeQbqHlxidRr3wxot+kzS0XK32xRGJTL/ANJWHmqWEju9pkPeU1AogC9bQ8tAAUAPmQo89frC8nZUwT84mESilYKcxqSpGQ5bFgFBzZ+JhsYcEklVLcWP04e0ZX1MIAByVw2SVxPw5LZWzVP8yJyeTJeO2m7aOSYvs6S051AqYs6U0YGod6tE3HbDlSZQVLTlOHSoy+8ogFRZTuTmcGxe8ElyQqUkOp1oAWxbOFJSVAjdm+kWe+nWIe4eESON5Pwphrmy0Z2WkrGCdLVNUGEslx3VEpKEKaoo+dmG6BydrJSVZFIzZmyMWW5AcL0NXOYCzcYdVg5aEGWEgDVIupLskmrmgTXgIQmbMVlWSQEiWQhSi2QPQd1qNQu7lr2j19ifsvi+tvETu/eesZLJXbVgYFQCphUnMhOV/wDizssMTd99OLxovZ4CkuADmUzOXJBNdBZ/SDYaQvsx+su4O4UKWLDNqXar7oYlJ77FnynMGqHq72DtHmbTALizLgtVHFAxZpGSgpU9OJ3dUhpcwlPdqebeca4oEp7jAuHdjTVgSATzMMYSW1y+825HhHnOyxLYDeFgzAEOoszOXoPGJfxEXlpIZmuN3DzirisOFpykkVDFLu4qCCLEGENsYLLJATWh+nvFKOEOB1lSqTBXOpmpIqWtpdoxiZTAKHVIGaWbq8bKWSBq3ifCPTAuscoYpyvXfG8r+k3r1SNVJc67mag1oYMhOWo1HvDFAZofYAF3ceMboDng2gMatu1jaUhlUd4KGqMlDhjcVd6tX874wVAUzN4RlSWcctbwupVdPIfWCwSmJXN4rEMpR/uPvDezHIBhDGAZ1P8A1H3MP4FbJbx/EO4RkpjinK/eKUhHdoeNeuniaCxHD89Xh1KO5S8LKMIqHBBB615jSHTPAI8voOuMLqkFgdWHXW+E1rLhyz2rwhYDkZwqvgMQe0SHuffSEPjbYvbzUKLgpw81acu9HZkZqWqfSsYRMKGULggh+DecUFYGZPnKlzlTJK5TpeUoJUpEzK6VfMCCMvlCnEx+MZapmkEQVcl4kFKagApKmNu9VNaaae9zvlrZgx1P2O+IW2FhEpUq3ZrlhIJ72UImAk2du654jfFXDzypCT/aC41dIN9dbRg2ijhAdvWik+SQvYuSVFCnbIrMfBK0kHwW/hHp2MSSMqgVJAUQCCXCsyaCv6ab42FdTuL6+ZMct8cKVJkZpIyLK0IzIopVFMHHeIrZ6PHbMw1XBuoyTVSGtlXhKKcUm3eSQBZ8pJDDdlS/hD05NCBMClfqarPYHfHOfBOPmTMMDOdS0rWkqWVFTgmiqFQYKbextWLeBMqWyDn7VSUulhlRmcpSTvNTqY3OoxikXH5Wb6mUKlh5gDE2oTbx1hzHzpK0JCQHzAgszEHV2J3NEecoCWrMcoa9DwFDc6NE/aG3JSAl8xBJYpq2VnCqhjan3rPZ21KgLabZJVKgaCHOyCbnLObgXsN0ESsACrHqvnGtCohiKAvpy5/aMY5GUPu/EebAyWzPJNKUSoEFgNGvyjTaKSUEczwG/wBvSA4QuHBcM8NzbjVxWu/fAycOCDtxXFTsMym3G2+PTZTinRtDO2kBMwaM7jX8/aJ655Y8uUewwlwBXnusVlCjXyavpBUkU65c4RQpn1jbPa136rDkJQVQnilN24RnDJZSaX97QuJaiKaAmsbYdZ8XgDJE5qouXT29okqlFzz4xXUHS5AFNYnzJBJJHvBpGFzlyGJ/1FHQLU/mYoYFWYPupEzGq/mTB/er3MObNcD168ouQogqjIIKm4PFTDpceOnXKJUlLmm6KeElFn30+sSenanEVT1aEJsskuNNOuMPSB3tW6HnAJoGYARNphM66JMQBJO8j9uuUU8XtiTPxihLU6hLAnUKcqmIFSADpUPEvGrGUtoD96RBw6Xn7R44ZKv/AI0q+sMPE1wOvyB91wsQVe2bhyZZGVSQ4Z0kDVwH0BJHhD/wxMfByBulhJ5o7vn3YsAgyx14RCxDhCspKSELAYt3hnSPFkpLxhe41sU2uD9lqYMEdVWwaiTwHL6XtE34ukK7KWpMtUzs5stZSkOSlKnVTkYV+HNoLXhZMxS1FSkJKjdy7GgD+UVsRjCZypRPc7NC0tcnPMSsGtQyUco6kx7KsjT7Lnua5t9Uj8MoUUTJvZrlCZPXMlhQbu92oDmmYEeEX5SipRUQFKZnypzNwLPGMHKCU5Elgl8oH9xzK5954JLwywCpCASxyuaGlNYLnurVDgm6QAMb4oUvbuEWmTmSSFIUF7i1Q4vZ/IGJ2z5E1QCZiR2cxgDlDgJbwCSkFIp+pxHQ4la1MAnvJalmvud9d8YQDnJJ/SA1b1JNaGjco1s2s0aTmEXvfUJSzGRe27vooU/aGWb2ZfMVNmo7s4o+bLxtFZcolFTA/wCFGYn9T33B9TBVkMwp9I815BjCFqaDqVpISRQCm8m0HXPDgAu16GMy1Cj+mo6945syMQJpLrUcwIVnARlq6SjyPBjd4VjBUJkgc0r3YchKz8TSf5rjUAnyagiXlozX68Yt/EzOk6nu/X6+sRMw+4r1+I9GhemFkqWctV4fQEFvr+IHLWxrrBTJ1Memp00igQRUzqs+nLzgkuXut9YAiVrbrj17Q1hibU8eqaRxgZLs1QRNASXe1PaJq57Fq9chDUwkA8fzATPAoUwWCFxXGY0fz1/71e5ijIFN0I4z/Xmf+4fcwbBrvFzmo6KlIoeLRWkTQ0SZSmIZ+cNyZndaJvumanZc5i79CFhje85gSwX014dWjCcItW/roQkDVMZTOKmkpJ8PPf5Q3sbY8tQVNYhUyWZUypYpCQHY2UwFqMRStfJ2e6GJ4m9OjrDuysOkSlIfNlK1UJBcSZhFi90g7qRJziRhbwCcCLlMKldkDQqCWKjQMCoS083UoeDwfamLlF5pypS1SpkjQBySBq3jHN7R+IZacWuVOnZEOxBYDKFBaXLV7yQYp4vAIxEtcoLeVNQnKtLEtRaVDQ2iNQYQ3HrBJ4foqjDJOHTJKYSTlxilI/0VSEZQkjLnQvMQgChJQkqZIqHMNbQmhC5KrLKcoU7E1SopYliTl3PeAp2KJKZeVRUZTZM1AWlqlnMwN0qJo1WjXGSVTJ8pXyiRMSv/AHApIIG6/GHxNkFpkCb8uwuDSQQ4X7/KuzpYmIWgKqqWQTuzBQfjyhrYOEVKw0qWpWZSEJQTUDuhoTxeyFKws8pWlOfMkZQQXU7KLXV3hUf0w7hcIsykOXZIzFzVh3qeEaf8eQx5BNiPhZ9pBcOq9NljOpSMucZQo3IG46ir3hwbId1ZjmCXZizV1s9DHO4fbyZubs81w9AHDskki/jDUvbC1AICyBShINOYsdGJETr0wyq7G03V6TKjqYc3RbOQov5lvxE3aa1hSQnupL1KSqo3taKWDKSVJcqHHm+t67+EHGGSS5fdSj/eMVNpD4iVV7vDuQcLMORJI7xFfL8RuiZ3uVYcGEDUCvMRlWz0jvZWNnJJoeA8IodjeZNlP67RvXNbewUxSgUJKwK0D3iFKwymKikhOhY5fO0d9gJb3AsNb83hrHS0zJSkswKSPSkbaNL+IXUHvly+dFFa+fvGJqaOa+djvjMs0L33V00jCw7+8JqmW+GL7g1KQWXRQO+FtmyiCXL8YaSrvOfX9452a4ZJuaAzcInzFF6V4sIaRN7vKE1zUvW8OwELiVzGMT/PmD/1Fe5htEg7oXxMs/xEw/3q9zFfBy3ub7hFy0ysjqzG5lekyiK7oYkySpVHJqWan23mKGHwgpra7EtfxhuRhR3WJJNgTc6NxcwMIi5zSGuRkFJ/hVGrefTxTThl5EgXNRlOjta+npDeHlAVUztbXhpuBtug6KgMn5aktYMxsLV13xIls+G8HXJd9Z4Mny7lThhlKIFQkhwTcAaN4F4IvDhKGAvcGnKmlzUQ3PU5uWYaW1FG4+sDnEkpzOSALtSovxYaxdwOCCAARPraB36Ite+ndxmYXzL/ABDktigdVS0qJ3l1Ak8aR3/wvP8A8thSBTsUJ9MvO5jh/wDEiURPllQyvL9pixThYjnHafB8/wDyWHoSyEkW0Nv+2Mu1j+CmHb4W2if5HEKli5/cSq47ptVizsOTwjgsRnKlh1JcDMAWzJASpNrhQI8IcSwks9UsDzFIjbNmf5OaNBipv/3V9VRhojwlvH3/AEtLzHi77uh7X/xQ/hlTsN/DldR3u0bQF2yHeNY6GXiXSFOUukl6uHDDiS50j5bt9v8AxQks3aSySVFI+VBcqAJTzq0fU8OQqTVrJLb3ALg3LGu+NW002sbTwjRSovlzpNpUpQGZSlEISku4CibszXe5Yne8bYaeVkKS5SXCXd2BNBQseI1JtDsybLDHJm9Qde8D81zd42RikJIBShLfI1Gq9RbUmFFRjmXBxekL0Ttbg+39YiFQw0sOWAFbeMUMTMyh6Oah949gz6xEkY8BZzq7pJbLuqRfWkbzsc6zfIC7k33A0py1gUqNQy6CvMq1GTAKrYrbKEi4elBoeO6EhtNa1ZVKCEXem4kb7szwFM0ZiCgd4sQzvzDctze451XSTl+V8rtcunWhd24GPQZWa/wxeNfx1WGq1wIumpW0Fpr8zOG3lxr6eEVTigaWLVFOjHOpxZSzU7r1qaM7uzP3uNo3UtCE51LAo4Y6eJ9PrZNnLbsdbcneTYhc/j5GSctB0Li9jUN4FvCFpixZ260gu08eZs1S2Z6DkKB+OsLADhEYuryj4c5abunhhBqPOvvAgLX669YzKlGlt7+UKU4RJifmaFc/AHm31EPzGrX0r1SFlLTvHkPvFmGyUqLOkPNmad9Tk89N8UsEjRw4PgeRidPmNNWRdK1H9mteHsEt/GHdim5svOqBovqrcsMxuTfrlDpUVVpmuGFmfTTwibhU0ernT7eLesPyZKigqQAopBBet6BRpZyIWpBjCb5d9VPxON9EaXgipiqmpcO7WBY2NRSPJmFNbVIPI3SXfTf7wMuwQFklJtoWFjq1eqNticPnIdWVjawOgBG9h7747xss/IzppppeUZkYRz6o0+dmqxyk5RarX168ICklLJC0pLMp/wC4kGpsGIEDSkZqMADqGJDiqhobxoMNMUBmol3BcMSKacK+EWLmg4CYmNN3fFUzAaLZTw7+ErPUf4iXLCUqlkTM7pBS6QjIHIp+rnB5uJRLUEDuMBZLJFwwIDOLtdiIZ2eplFXdIegLNvDjRyPIwHF7KSvvlNW7xB+UOTvAp5/XHVoMcQZtHAXJ49wtrNogQLqdOlk4uQtj2YROdf6QpaEBKXs5y0GsVNqJAS4CQDLQosA2Z+8TvJarwrLQSkqpkYh2JcFJSQKirH9jG6C5UAKLA03JJYPd39IR9B7QLZW9Z9iVUVmkE7/hcVtv4YnTscVSlITmylKiopYpSRoHH+kbcI7tKiEgKyksxLkgsGJHAnfWEMNISkrVmJUpTkmrBgGQ4dILW5w12xSgszig/VpUkaeHCDXa9zWgkWHXRTZVaHO9UWXKzKBZ2dyzgAsL3GlNY9NwoUSw+T5iNAb8/wB4ziHZJAYu9iA4Fne/CNZUzI7AmWSE5iCBd2J0Lim9rwKezgsxl3TjPxPeYfWIfhARDs4EpQlTqbMXYMzs1H68ILMBlBOVAVUh1FyCpuQo1xWovWMGYM4HdCS4YgHulqhPMXFhDMmetWQS1BmqrK4BIoHJAAN33GNIJNL+RxI0G+3DlZIYEnilcOCpRdJ4AMBY60alPAmMyprrSFIolDMm5FGJreMz1LBCXBCQag0uNdbdPBZM5KSbuQzilXBGtKO8QxBri4DS0TbRMfGBzuk5ilUBe9CXZJSw0Zi9G5VhaehwdaO7VY0IrxZ2pQwXHkAqIAAuxOpqCAKs6faMTlMcp1DfMoUNavTKC/nCyBBB5x+9yUiZxKEaUYnxjAGo8I1Mxz41/HhBUEU6rDZKwutkmzV6vzgsveT6e7QCWuDyRXe/7wCmTEtIZ3gZQNxgk0NA1TjuEUauXP4ogTV1/WafX19opykMgBqCx3nX3ESMUgmcvQZ2fjpFjDSyU+5fU68naND2xrnxXmuvKo4SYWALb9LAUhhExiahy2prWnP7wGXJJcEsS7q5l3PFzvhmVKAUArMQEtbc/eJ42pvhmhpHhzOgOnkMj6qbqZRsGwbuEnO5JJDjk2p04xtiXVmXk7r7u6CdP2fSMSpo7qauph94ZnIygoKi2ZyHGmpALOfvE6jw1wI/sQZnvROaYwNjsqeJ4FUpZ2HdrQ3eh0bdAgnvXv7Oz+vpDmGlJYgUdq+J9qRodHpu3j79c4o2HOwkX1OvD2+yVjSThGu/TetcPJBUxUzkO9hxO4VHQjWfJKklL1BuKg6NyN43nrAcWJHqTSo4RhUxvloDUl63fwI5QfpySAcrRu3zplnqtAlogjLKMpQcMgheUqylOl31YevmN8bbQlp/SSmjBt4L1/fSG52IORiLFzpVmHhaF8TOzkZVa6jUs/XCO/tZ0C51z3dxknwEHE6QMzzQlTT2fEhwe6zhntUmv5g01QFlgkMAydOL3L14t4QtKwgqvKGFCqrEHKA9bCHjgkpJOdLBIIIbvl2AAH4tyjNVwF/hIiO+qenhZnln8eyCZhT8tX/SA9dT5GDicUlIdgprim7Mp9B50gGJKXSxIbdfiRpZ/KMDEELSQxADDSj3rvaxIhX+KmAOJM+nuOV1QBs2zRJzajO9AQpg5sr0hmViCKVypDFLsC1CCevSE5xzEuRXnUN99eMbzSKhJOUVcl2CsqhrBa2maYk96jz/AApmZLVjtStYf5Q7B7X1Ov7xth/lIVvo5JLk6U9HgKpSSkKCnIUHFRyc639YLLmJAZi1lWsR+l+B4w+0/wDJo1tu/fHmkpyDJzg9+iDicQc5dwosGG8Es44aRhOGCgWUykpLBi6iGGXnep3QLFTgFslNMrKKquc16WDO+toXnSaJuDox4tzAB3xEAAjf9+W5BxJBKnT5TEgVr9feMiW1+ujGcWe/XUB71JH1vGicQ2lH68ILyS4lXpGWBGCK8b0g8pTF2hVc5jvg0qozZmYnQ7vKEOV1UcE6Jj/WM5d0LlAZwaeP4jUEa0/5RRosuXOY6a06ZQ3r429PWLuDmMgAWIHPf9YkzZbzppYXo/LSKODmZiBa2tt77zWL1HA+GMrysLwAFaRIUpOYlwNKbtGjMokEjLoKlRo2vG2u6AS8Zl+UqN9Go1SXhzDKzC5ZtL9fvAYXUpMSBwgjPM97tEmOCIPObohGU6NVhZ2Ln/b47oNLm6Dhl1/Dt9YUmLSQAS+WngKN4743/i5aWA3MzMRa9a18YLKbXMjCZPA5D58s1zyBrzRcROIJAUaMQaEC2sKz8SXswIZ953w4cZdvmIILu27wsIlSkKKlJd6tVqMKcnp5xBniJxRYW9tBpnf3UyBII69yiKWQkumrhyKMXcZSNfsYbzB9bOHq538Ha/RU7ZlFNGcXFRQWPEmsGTOYKJZwO6aaE67wfEbo1ixMAcL6Ruv1stVMkA4RIv35I+UOQLasQ99HNBVq/SFp0mjpFHPpenh6RpMllLTQoXDJDu9nr1WPSMUVc7EAA9O5rCOecRebYTmMzHP9J8ENBb4pzB4omcpSxcBgVAa265wBCg4qw3cySzjUNZtIKtah1VtwBhfaOIIJTlCGplF1EtUl2e3nFKeCrmBNz579bSFJuJxhoiEchKCgKSUiucu5a7NcUB8QIwvEJCSASXOWtAxIAcn5WOrRibi1AFCzmzAagsQzlJs7A84BKlJSl3egJBAca1a77+UYsM0wXHoL65qomSQmCll1JoaNUMBVm0oK2hvEYvMmqPlpTMxJZiqjB1ElxuPAxPwpUkdwVygvw3OeYDcYHJmqBABL7vMV3hhuijaYdnFss/XTsoPIa+wzzTZmKGZIoCXZ/K0YnpDCpdsqgpjlUGDs1O6XpvPGBDEJSpSXC0/1J1NC3gI1QqpIS/8AUGIykgAvp8z82aNG0gmm12gAM75trujVKwiYAuvGboFlLnMpJDgGwUNSSDZ91I1WoFQe2rC7qcEq1PW+MYuctSk5rjKGDA1IZn5Hpo07Us7Mwp303u4F3eIVC76suseY9MtcoSN/1kDJT9r/ADkbrC7M7B9YVSKDn7dekGxoVrU28HP1hVIbc8F7cJiValdoKaM8V0NN8ZlTSRc+D9aQv2T6+0b4ckCEICpJTwUctST4xuVv0IEmtwPrGAl7WhwEUhtDDETSp7q+gilg8Kyil6jWPR6I1Hkujn7rO8RHT7p3CLJAAqbHNagf6w8qSf4dK3YqLU4b+Yj0eim2H6JYWWmCff3XNAc9wPH3QkSu+29z5s1OBrDH8SkoKggDKcosXYh3puUPKPR6CwfVc4u0B9IWYvN0InKpVAbX65Q4rZTLV3i4TnDcOfKPR6MdVxZSa5ticQPTAR7rTSAJI71+ApmJBGZYNU18Df2jeThs4AehcH0A9TGY9G5g/qNHBxPQFUIwU5HD3WmG2eSVl6A5W4V+0NBPZuwA7ul9I9HolOMva7IC3kFxu5vEj4QlgrV3vwSWBHmIam7MAdgCQjMoqrmfTg0ej0QdUdTfTDLZe6euwB5A7zSePm51IJFVs1iwDgm1wWbpgysNlKq5glZFReov1rHo9FH+FjANZ94UqBxGT3qm5eCM05gQGLsQdxCbHSEAjMEl2GWzakkgPqKXNY9Horsjy6ph0Bt1bdc8QJ3j7ouzcGDMEsN3iRagYZnoeEMS5+YKUlOUOEkuXcgHk1D5xiPRT/IMArQMob6zPskoOJN+Pop+18QSvMalKWD7nf1AqYCbMLvlf/ab8I9HoSmIFPkiBLiDv+VnacmiaDV2Dfm0TFya3j0eiM3VaF2CVqlNHN4PJBblrHo9DFUTMuUbR5eCrfryj0ehw4hD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hQSERUUExQWFRUWGB0aFxgYGBgbHBgZGhwaGRcYFxsaHSYeFxsjHBcaHy8gIycpLCwsGB4xNTAqNSYrLCkBCQoKDgwOGg8PGiwkHyQtLSwpLC0sLCwsLCwsLCwtLCwsLCwsLCwsLCwpLCwsLCwsKSwsLCwsLCwsLCwsLCwsLP/AABEIAOYA2wMBIgACEQEDEQH/xAAbAAADAAMBAQAAAAAAAAAAAAADBAUBAgYAB//EAEEQAAECBAMFBgUCBAUCBwAAAAECEQADITEEEkEFUWFx8BMigZGhsQYywdHxQuEUI1JiByQzcpKCohVTY3OjssL/xAAaAQADAQEBAQAAAAAAAAAAAAABAgMEAAUG/8QAMREAAQMCAwYFBAIDAQAAAAAAAQACEQMhEjFBBFFhcYHwIpGhsdETweHxIzIFM1MU/9oADAMBAAIRAxEAPwDmcLtSY3+pMfgtX33RQk7WnAt2sz/mr7xEwqXTFWRKBSKh7mnOg3jV+MfPk3XpjJHTtOcX/mTf+a397Q3I2hMp/MmMT/Wr7xKUlrecM4JFKE8ff6CCckLKxLx8xi61+KlfeFpu0VH9a/8AkrlAVKASC+vWvTQKZKo5NN3lv1iUXT6I0naMxz3lf8j96XjC8QsXWsDio/ekCweHNWvfjS0Vl4RJApQep3nx6pCvcGLmtxKfJ7WZ8qiBvKlelaw7IkLBZS1FtB51u8MSgHc2aCYSSqa6iCgBRT3ksotqz2rQndaIF732GStha25QVIL1J8VK+7PB5OBUrQ3uT461irIwKU1139W8Icw8jXodfaK0qJdmVN9WMgud2uqThwVTlVZ2FTdg50rq2+OIx3x2sEmVkCcxACnJIFjdtYo/HcxfbFJDla09mXYAoyhw9LuPEmOQ2qgh86f5hLldGsKAi9Gpp4x6VLZaYEELE7aHkqgr45xJ1RfRP70ipsv4s7UgTnQXbOnNlfTMCaRw4VpDeECy6UPUV3EA/q4OYq/ZaZFhCIrOC+k4jDrRVyobwbc4m4rMEnvFyd5h/wCH9pp7MS1KcgAJfW9OYt4QTaWBKTnSO7qHNI8oFzHYXdOK2We3EFAROUAXUXo1TXr6xn+KVbMfPWNp0sAsCI1w+HVmOv1A1t08adJU+C8rEKtmPm0HRiFCuZXGsBEou5a9m9+GkFYFNGdoWyKGvErJqT4Exp2imZzwLnx5wQSyAXY+HpGkziKvoWhghKZwZJFzbfbzhxS1IQQDet/WJ+EcBqt+fuYMtdcrtCFt0wNkWUtWpNt8MCad/mYWkJpvPGnPwjdMwAVHr+0AtuiDZRcB8rHqsVpaqV0iVs6gdvtFiSkHz6vAd/ZKMkuZT2dnh3BoYEkeDXcRuJeUU3fmC4NyK795ji6QuhaYqY6WZqCw148YWHe0bre9IfVILGvn+OULJSUq+kCRFkVvs2X3za3QizikIRLOYslIdRNmAqfSJuEQozGSwFQXqwajcb+YijtjZfbyVoAqtJSknQqAPuBGWrd4k2VWWFkPBYgTBJYHLNlmaDqMplsCN5zvfTy6DFoTLCL94VN6sPKOY2fh1SBhkL+ZEpUstZ1GWQatTut4il2Dtr/EfCukJKlZRVklj5gboZlMuJ+mJ3efwEriBGI9wuv7Xu09n8eMaGe4ZL8SR7DXnHI4f4oE+bIVJK0y5hmoKVMDnSlK0mhLUCh4xZn7QWmaEgjKqWFMQ9XKT7RobUewYSIMT6wpGmCbKV8Z4MlMuYEBaZZ7wYEsbkPxA8zHz7F4gLCk5DQ9xiw4qKRTM27dH0PEfE0wYuVhyhGWaCc1aNncNb9O/WJu0PhtE8LyAy8iu9QlNaAuKpelLRr2Z3hv3J+VnqsGJcHN2WoShN/QaXHt1aK2wNgqmgTM2VAcqLGgSzl7GOr2V8BoU5yGYgazFFKQ12a/lHS4b4RSQAtWdDZhLZkD+lgGpzryjQahNkoZa65CTgeyCFZVZFlTLNFMFaUobEk/WLeGxKWCFqBzJFX/AKtC+sdZh9jIIqgMUsaVzakbucfP5uHT2pBfICaipA+sZ9oa2o4B2W/XsK9GQCRn6JLaGB7NZa9oXlYir25CusWdpgKSlT5hUHe6SRXcWI84iSZTKarPXpum8otkt8WaciDZbYqaFEe8MYaS5p1T0MYCU2+/WkOYeSAKMOejQpMBECUjOlkFqvGiU2694pTkUv8AjWrwmpFOvWODpQIhYlmntBuwcg+nuII7D0jM+Y7cIMyUYgIaJgBbnWDO+g9fvAlkNRn8Y2KN+aGhCVEwBoebVjoMKkEO4s3t5RzWBsX/AKo6DAqNa3iVUXRYbJxaDlv0KP6x7BpvXrp49KUQDuN4JgwCnTy30hNEUWWHf084GpDLY6DeKNG6AA4tze31hc4nvtRyOqvx9IEbl0o0ia0xzRJ9y34i1h9pIDJJ79F5f7VZkoL80mkQ0yMwqaUq+4hvrBpuzpisTJ7NKlfyCk0sULBAO75lesLga8wdUcRAJCaxeJTOEmbLBKc1ywo/eod2Qho+NY2TkmLTuUR5Ex9d2Jh1SkDCzGE5OeYEgv8AyzNUxcUepo7x8y+L8Pkxs9P95I5K73/6jbsGFj3U29OU291KvJAJV/4CSFoY3kzs4/6paksaWLGO1TKKlyyo1AyAszhSgahzZzujhf8ADRf8zEJ1MoKFdUqAPouPosls8t9/4jPtZw1iO8vlUpXZ3vUXZ+ARiFy55cLQ/ZjMwAJWlQXRyxAqGbMYs4HAIKTMSVtMJGUqLKyd3MpxWrkUpxjT4T2epUkAgpZSwXDU7RbX4R0UySkMlNAkMOHAcd8aqFQtD25CYHIEqNVocWk9UHB4kS5SUKqKh30L7wA9d8NyJqbJeiQK8LcNfWFsPhs5y2Auz+GvHdFBeASKih3383vFhimXWSWAgKXjNoqTKP8AUZZo1Qo5QB/3HyjipOEUHIUcyFBxwfe9ACRXjHY4vDlKy5JertdhXxAzaVDjdEfaWEmFYIV3VDIQD4gv+pLHypCY5dcx5/benFmqJtMpSBlDZipTO92T41SYkSxlOvW6K+1peZZZsoGVPJNHt4+MT5sogs7seMZmvxXOqqRCWmUU4NOdIo4Wa40t1Xq8L4iSxDb+tINKkkbm31+0BxBC4CFrMmpAIr59boCg368Y3KBq7Urpr5iCzJAABt+KQBAsuO9ZTMzUrzHh00bql8OXDjGuHNW16tDiZRIBF9P2gEwjmEiU1A1b8QXMroQUoGopygCzXSKNMoRC5vBpfNHR4AMlrxz+z0uSBrHQbOlkC7DhuYROsYJQYEbPw1t46jlG+EmspvC/XQjcy2FgTr09I0CgFhrPCAyEYgouKWzjU7t8IZiFO26KE9AJaFghrc36PCGGSUqlhEunmLcIqSPiKShSsWFKMkArcJL5OCSxfgWhLY576XBLEU8QfCJ0vZcxGDmSFJq05CGY5gSootzFIzuIBvvHldVYJ8lSmYtM3ESsUh8plqSxoSmYpK072IY04xExnwINoE4sTezSUSiUZMxqkD5nA9Ie2ZIXKw0hMxJQoS0vm0LLZLCrslNbfzBFL4bxsuVL7Bau9MSrsgKhSZa1KSQRRuzym+o1hmF1IlzTcSByufeEXAOAnvJSPh34Pl4TEBSFLUSkpcsBUVokOLXeOg2dhs+IOWhLi5bf8rt+gaaneXkYP4llrxi8PkWlUrMFE5WoQhTAEnV4f2djymZnQAoOagFvmy311tqKtAGJxDq3XlFskTAEM7KwucuYvKicEhE11hJuko+RTVB7yVVhnC4kpSq2pLOQGu1jblAJEhImr7KWSqYsZ2ILDvJzkZiwSAAxCXBSzwtKxRClKOVKil0sQRd+9QsaaZSKQGtMgg2EROfl1VmUjVDgPx5rosJt1LOEKCVDMDuBqzXh3/xaWalYT/uo3M21aOawoJmKSVZmuWZtCBqaltfeN5qylBUasK0e/Dq0af8A0VMUG6idmAt7KttTGJExCbukkNW1qgxMmYlZMx0gJA7hCncXNNIBs2cpQOYgpobB8zWt4+MHTJJKgflNBccyTrENsrS7BEQBPHsb1RlD6ZMmbrlMffRvtWFBNdRc+vARTxuH1VRqeNj4vEdeFNSLdCL0yCFneEftHUKtD8miS5idIUUqD08Knr7w1IL5henVYDguak5yq+O/6dXg+IUaAFgw5Pf7RpPQHJMbFDufLyh9yWF6QR4iHCsqoKfTqsIyPmh4KBazaxzlwQmIq/44xqTxhhMkGoIN39I0Wkgswh2wV0LmcFRXj9Y6DBzu7194gYJNST/URFrAzO6AfFuPXpC1WyUGWCpSmIHVqQEljBpduqQBTHWsTaIRKanLD03c+MK+NoNiRUHeICutt46vDNQKt7GWygTVq05ftBNpYohYCWLTShQL0IZ2pUhxwjXZU0JbML93xVQX4mNJmHMxcxSf/PSsgkJoUSwWLsqqS7b94MZHMBeS7QKzSQAFR2pJKggt+hJL7mb6RzRwihOwJyk9jmRNawQUAV5gN4iOrXj0FDOXKMjFKh3ku9xTWtjo7iJsuYntZgLDuSyDWpJmgvv/ANNMc4YCcO6T1t90wOIX3/lRl7D/AM8rEhTdonKU5bnKkKU73JS9tY6LCYFMtAKXIUVE8CpRX5Oo04iALlh3e0UNkqTMWmWp2ILMWrfy+8RLn1IbO4fCpAaCVS2CgkKz5czJBYUdqsDYEwnK+GElSyokO4AoW413QXZUwpnrBspKW5h/38orzCEgl9/Rj1NnDHUhIWc1H03HCYlcxN2KZRBM0u7skMCALKd6HVoLLwE0hRQpnTWiXTQihN3vwhTEbQVNJUlwP00SzB8xWonuhq8oXmbVIYlSTLVQKBBzb6ppQ6HnDP2WowyNNNd/umFY1iXG5OZgRy420RtmoSlCmXm7xzKqO9qK9VhpdxUsD5whjcCJqJfeDBzZwp9S1repilJkZEJTdgB5W4R5Fc4jiJkk3WppO5SdpyWUSzBQfTxf3iDjJJSWSMweOs2pLJQ4Zxv3WPLf4RzUxZ1pm03eHlF9ndIUagShlhJtfSCYYpFd+jRriEnMe6wbnwuOMaykEHfWkaokKGq3nTHpoG08LCAy1+Br4x5S6i9W663xsmXWukMBogsy0An9uUGlhjQe0ZQkD6fRtY1QSSX+nvDIFOYZQZ6dc4IZggEpL0twpHpkgubQA0JpIC5PCu5/3H3ing0019B+YnyyyjzPr9YZwuIrDkElTFlWkKOp+v4jElPeG97e3XCASVGtecMSPmfpuvrAIhcmMYpgOj49axhKCd7X+kHnIzECjfSCCRS/X1icwE0SmNkrd+tP3itLTQHQcYm7JQyyKD8feK2OX2aVEVAShTGnzMCxjDWYXPtwWim4Bt16VLfWugLVpp7+YhbG7PCgWYKpXgM1OXeJ5kwlhdqTFoXN7IJRKnqlqVnGUBABKy9mSX3cYZw+OcTFKCkhKiAXSXAfvDKTTmAeETdRqUzJsqB7XZLb4iKEzJBlhKASlKwlgMxl4hJcChL5fSJ210TOxP8ADTSZ5lqUAgZVSlBSQkO7gq7wctajQ2nbcmZ2eVYV2gKpYZVQkd4ilGfVodTKUl1FBegJ4CwodIua5Bl7b/BUxTtANlP2btCYj+HSp84CBNSbZiEhTljWhq/nHQ7Z2hmlHIWqATw3ODR7eMRFTkDEJSXdYcEOxIzVNWcMbjxhkzUhTCyksRVnBpGsVXUmt8MCJyzv2FJ7Q/I3UWWMhICwKJckNT9RcJIcAAsAArNRmqI4eYSO0UoNmDKd2CQpTAuE0CTVhYAu0V1YcJV3Ul6qYLqQAACAqm4VNGGka4pCEKACQColTkJYq/uYgkkl9bGNg2ulx76p2y0EAbr6lbYeSQECrB/Gpv5vDs0Epyuxa8LYcKJupiSAWLOGJD2cOKQz2Rzgk0HQj56qZeSea1tyuVtMICQ/InrqscttaUEzNbtQcm9PaOkLrJCgMo+UkgvrbmPSI/xJhnUFCn1a3sYrs5DXQpVRZS34F+IHPXlHlrDXrbrhCoJ5weYWNm61pvj0MMFZJQVl7w1hpXdBuX9PPhGstDhyb6NxjVcnUEEftHG9kRa60UX1giVspxA0J70ECebxXgppuRLo9tacLPpcQKbiKmnv94yqb3Y1yg1f0gN4pzwXKkMpXM/WGsDLsY0Mvv8A/UfGusOYJNOutYebqZCIO7XTrjGUzO/G2IT5fiC4LBZgSbhvs0G0SUt5VGWWAN6QZS7Ufy63wPBp7pFHD+AtBVS3DinjT13GMxVwmNmKHapKg4cEhndINachaGPhvDZTOCx883Olw+ZKkS9Ls4UG4GJ4xXZBU0glMtJUQGKiEhyA5YmGNqfGCMHiZQmIWrMEqdOXeQbqHlxidRr3wxot+kzS0XK32xRGJTL/ANJWHmqWEju9pkPeU1AogC9bQ8tAAUAPmQo89frC8nZUwT84mESilYKcxqSpGQ5bFgFBzZ+JhsYcEklVLcWP04e0ZX1MIAByVw2SVxPw5LZWzVP8yJyeTJeO2m7aOSYvs6S051AqYs6U0YGod6tE3HbDlSZQVLTlOHSoy+8ogFRZTuTmcGxe8ElyQqUkOp1oAWxbOFJSVAjdm+kWe+nWIe4eESON5Pwphrmy0Z2WkrGCdLVNUGEslx3VEpKEKaoo+dmG6BydrJSVZFIzZmyMWW5AcL0NXOYCzcYdVg5aEGWEgDVIupLskmrmgTXgIQmbMVlWSQEiWQhSi2QPQd1qNQu7lr2j19ifsvi+tvETu/eesZLJXbVgYFQCphUnMhOV/wDizssMTd99OLxovZ4CkuADmUzOXJBNdBZ/SDYaQvsx+su4O4UKWLDNqXar7oYlJ77FnynMGqHq72DtHmbTALizLgtVHFAxZpGSgpU9OJ3dUhpcwlPdqebeca4oEp7jAuHdjTVgSATzMMYSW1y+825HhHnOyxLYDeFgzAEOoszOXoPGJfxEXlpIZmuN3DzirisOFpykkVDFLu4qCCLEGENsYLLJATWh+nvFKOEOB1lSqTBXOpmpIqWtpdoxiZTAKHVIGaWbq8bKWSBq3ifCPTAuscoYpyvXfG8r+k3r1SNVJc67mag1oYMhOWo1HvDFAZofYAF3ceMboDng2gMatu1jaUhlUd4KGqMlDhjcVd6tX874wVAUzN4RlSWcctbwupVdPIfWCwSmJXN4rEMpR/uPvDezHIBhDGAZ1P8A1H3MP4FbJbx/EO4RkpjinK/eKUhHdoeNeuniaCxHD89Xh1KO5S8LKMIqHBBB615jSHTPAI8voOuMLqkFgdWHXW+E1rLhyz2rwhYDkZwqvgMQe0SHuffSEPjbYvbzUKLgpw81acu9HZkZqWqfSsYRMKGULggh+DecUFYGZPnKlzlTJK5TpeUoJUpEzK6VfMCCMvlCnEx+MZapmkEQVcl4kFKagApKmNu9VNaaae9zvlrZgx1P2O+IW2FhEpUq3ZrlhIJ72UImAk2du654jfFXDzypCT/aC41dIN9dbRg2ijhAdvWik+SQvYuSVFCnbIrMfBK0kHwW/hHp2MSSMqgVJAUQCCXCsyaCv6ab42FdTuL6+ZMct8cKVJkZpIyLK0IzIopVFMHHeIrZ6PHbMw1XBuoyTVSGtlXhKKcUm3eSQBZ8pJDDdlS/hD05NCBMClfqarPYHfHOfBOPmTMMDOdS0rWkqWVFTgmiqFQYKbextWLeBMqWyDn7VSUulhlRmcpSTvNTqY3OoxikXH5Wb6mUKlh5gDE2oTbx1hzHzpK0JCQHzAgszEHV2J3NEecoCWrMcoa9DwFDc6NE/aG3JSAl8xBJYpq2VnCqhjan3rPZ21KgLabZJVKgaCHOyCbnLObgXsN0ESsACrHqvnGtCohiKAvpy5/aMY5GUPu/EebAyWzPJNKUSoEFgNGvyjTaKSUEczwG/wBvSA4QuHBcM8NzbjVxWu/fAycOCDtxXFTsMym3G2+PTZTinRtDO2kBMwaM7jX8/aJ655Y8uUewwlwBXnusVlCjXyavpBUkU65c4RQpn1jbPa136rDkJQVQnilN24RnDJZSaX97QuJaiKaAmsbYdZ8XgDJE5qouXT29okqlFzz4xXUHS5AFNYnzJBJJHvBpGFzlyGJ/1FHQLU/mYoYFWYPupEzGq/mTB/er3MObNcD168ouQogqjIIKm4PFTDpceOnXKJUlLmm6KeElFn30+sSenanEVT1aEJsskuNNOuMPSB3tW6HnAJoGYARNphM66JMQBJO8j9uuUU8XtiTPxihLU6hLAnUKcqmIFSADpUPEvGrGUtoD96RBw6Xn7R44ZKv/AI0q+sMPE1wOvyB91wsQVe2bhyZZGVSQ4Z0kDVwH0BJHhD/wxMfByBulhJ5o7vn3YsAgyx14RCxDhCspKSELAYt3hnSPFkpLxhe41sU2uD9lqYMEdVWwaiTwHL6XtE34ukK7KWpMtUzs5stZSkOSlKnVTkYV+HNoLXhZMxS1FSkJKjdy7GgD+UVsRjCZypRPc7NC0tcnPMSsGtQyUco6kx7KsjT7Lnua5t9Uj8MoUUTJvZrlCZPXMlhQbu92oDmmYEeEX5SipRUQFKZnypzNwLPGMHKCU5Elgl8oH9xzK5954JLwywCpCASxyuaGlNYLnurVDgm6QAMb4oUvbuEWmTmSSFIUF7i1Q4vZ/IGJ2z5E1QCZiR2cxgDlDgJbwCSkFIp+pxHQ4la1MAnvJalmvud9d8YQDnJJ/SA1b1JNaGjco1s2s0aTmEXvfUJSzGRe27vooU/aGWb2ZfMVNmo7s4o+bLxtFZcolFTA/wCFGYn9T33B9TBVkMwp9I815BjCFqaDqVpISRQCm8m0HXPDgAu16GMy1Cj+mo6945syMQJpLrUcwIVnARlq6SjyPBjd4VjBUJkgc0r3YchKz8TSf5rjUAnyagiXlozX68Yt/EzOk6nu/X6+sRMw+4r1+I9GhemFkqWctV4fQEFvr+IHLWxrrBTJ1Memp00igQRUzqs+nLzgkuXut9YAiVrbrj17Q1hibU8eqaRxgZLs1QRNASXe1PaJq57Fq9chDUwkA8fzATPAoUwWCFxXGY0fz1/71e5ijIFN0I4z/Xmf+4fcwbBrvFzmo6KlIoeLRWkTQ0SZSmIZ+cNyZndaJvumanZc5i79CFhje85gSwX014dWjCcItW/roQkDVMZTOKmkpJ8PPf5Q3sbY8tQVNYhUyWZUypYpCQHY2UwFqMRStfJ2e6GJ4m9OjrDuysOkSlIfNlK1UJBcSZhFi90g7qRJziRhbwCcCLlMKldkDQqCWKjQMCoS083UoeDwfamLlF5pypS1SpkjQBySBq3jHN7R+IZacWuVOnZEOxBYDKFBaXLV7yQYp4vAIxEtcoLeVNQnKtLEtRaVDQ2iNQYQ3HrBJ4foqjDJOHTJKYSTlxilI/0VSEZQkjLnQvMQgChJQkqZIqHMNbQmhC5KrLKcoU7E1SopYliTl3PeAp2KJKZeVRUZTZM1AWlqlnMwN0qJo1WjXGSVTJ8pXyiRMSv/AHApIIG6/GHxNkFpkCb8uwuDSQQ4X7/KuzpYmIWgKqqWQTuzBQfjyhrYOEVKw0qWpWZSEJQTUDuhoTxeyFKws8pWlOfMkZQQXU7KLXV3hUf0w7hcIsykOXZIzFzVh3qeEaf8eQx5BNiPhZ9pBcOq9NljOpSMucZQo3IG46ir3hwbId1ZjmCXZizV1s9DHO4fbyZubs81w9AHDskki/jDUvbC1AICyBShINOYsdGJETr0wyq7G03V6TKjqYc3RbOQov5lvxE3aa1hSQnupL1KSqo3taKWDKSVJcqHHm+t67+EHGGSS5fdSj/eMVNpD4iVV7vDuQcLMORJI7xFfL8RuiZ3uVYcGEDUCvMRlWz0jvZWNnJJoeA8IodjeZNlP67RvXNbewUxSgUJKwK0D3iFKwymKikhOhY5fO0d9gJb3AsNb83hrHS0zJSkswKSPSkbaNL+IXUHvly+dFFa+fvGJqaOa+djvjMs0L33V00jCw7+8JqmW+GL7g1KQWXRQO+FtmyiCXL8YaSrvOfX9452a4ZJuaAzcInzFF6V4sIaRN7vKE1zUvW8OwELiVzGMT/PmD/1Fe5htEg7oXxMs/xEw/3q9zFfBy3ub7hFy0ysjqzG5lekyiK7oYkySpVHJqWan23mKGHwgpra7EtfxhuRhR3WJJNgTc6NxcwMIi5zSGuRkFJ/hVGrefTxTThl5EgXNRlOjta+npDeHlAVUztbXhpuBtug6KgMn5aktYMxsLV13xIls+G8HXJd9Z4Mny7lThhlKIFQkhwTcAaN4F4IvDhKGAvcGnKmlzUQ3PU5uWYaW1FG4+sDnEkpzOSALtSovxYaxdwOCCAARPraB36Ite+ndxmYXzL/ABDktigdVS0qJ3l1Ak8aR3/wvP8A8thSBTsUJ9MvO5jh/wDEiURPllQyvL9pixThYjnHafB8/wDyWHoSyEkW0Nv+2Mu1j+CmHb4W2if5HEKli5/cSq47ptVizsOTwjgsRnKlh1JcDMAWzJASpNrhQI8IcSwks9UsDzFIjbNmf5OaNBipv/3V9VRhojwlvH3/AEtLzHi77uh7X/xQ/hlTsN/DldR3u0bQF2yHeNY6GXiXSFOUukl6uHDDiS50j5bt9v8AxQks3aSySVFI+VBcqAJTzq0fU8OQqTVrJLb3ALg3LGu+NW002sbTwjRSovlzpNpUpQGZSlEISku4CibszXe5Yne8bYaeVkKS5SXCXd2BNBQseI1JtDsybLDHJm9Qde8D81zd42RikJIBShLfI1Gq9RbUmFFRjmXBxekL0Ttbg+39YiFQw0sOWAFbeMUMTMyh6Oah949gz6xEkY8BZzq7pJbLuqRfWkbzsc6zfIC7k33A0py1gUqNQy6CvMq1GTAKrYrbKEi4elBoeO6EhtNa1ZVKCEXem4kb7szwFM0ZiCgd4sQzvzDctze451XSTl+V8rtcunWhd24GPQZWa/wxeNfx1WGq1wIumpW0Fpr8zOG3lxr6eEVTigaWLVFOjHOpxZSzU7r1qaM7uzP3uNo3UtCE51LAo4Y6eJ9PrZNnLbsdbcneTYhc/j5GSctB0Li9jUN4FvCFpixZ260gu08eZs1S2Z6DkKB+OsLADhEYuryj4c5abunhhBqPOvvAgLX669YzKlGlt7+UKU4RJifmaFc/AHm31EPzGrX0r1SFlLTvHkPvFmGyUqLOkPNmad9Tk89N8UsEjRw4PgeRidPmNNWRdK1H9mteHsEt/GHdim5svOqBovqrcsMxuTfrlDpUVVpmuGFmfTTwibhU0ernT7eLesPyZKigqQAopBBet6BRpZyIWpBjCb5d9VPxON9EaXgipiqmpcO7WBY2NRSPJmFNbVIPI3SXfTf7wMuwQFklJtoWFjq1eqNticPnIdWVjawOgBG9h7747xss/IzppppeUZkYRz6o0+dmqxyk5RarX168ICklLJC0pLMp/wC4kGpsGIEDSkZqMADqGJDiqhobxoMNMUBmol3BcMSKacK+EWLmg4CYmNN3fFUzAaLZTw7+ErPUf4iXLCUqlkTM7pBS6QjIHIp+rnB5uJRLUEDuMBZLJFwwIDOLtdiIZ2eplFXdIegLNvDjRyPIwHF7KSvvlNW7xB+UOTvAp5/XHVoMcQZtHAXJ49wtrNogQLqdOlk4uQtj2YROdf6QpaEBKXs5y0GsVNqJAS4CQDLQosA2Z+8TvJarwrLQSkqpkYh2JcFJSQKirH9jG6C5UAKLA03JJYPd39IR9B7QLZW9Z9iVUVmkE7/hcVtv4YnTscVSlITmylKiopYpSRoHH+kbcI7tKiEgKyksxLkgsGJHAnfWEMNISkrVmJUpTkmrBgGQ4dILW5w12xSgszig/VpUkaeHCDXa9zWgkWHXRTZVaHO9UWXKzKBZ2dyzgAsL3GlNY9NwoUSw+T5iNAb8/wB4ziHZJAYu9iA4Fne/CNZUzI7AmWSE5iCBd2J0Lim9rwKezgsxl3TjPxPeYfWIfhARDs4EpQlTqbMXYMzs1H68ILMBlBOVAVUh1FyCpuQo1xWovWMGYM4HdCS4YgHulqhPMXFhDMmetWQS1BmqrK4BIoHJAAN33GNIJNL+RxI0G+3DlZIYEnilcOCpRdJ4AMBY60alPAmMyprrSFIolDMm5FGJreMz1LBCXBCQag0uNdbdPBZM5KSbuQzilXBGtKO8QxBri4DS0TbRMfGBzuk5ilUBe9CXZJSw0Zi9G5VhaehwdaO7VY0IrxZ2pQwXHkAqIAAuxOpqCAKs6faMTlMcp1DfMoUNavTKC/nCyBBB5x+9yUiZxKEaUYnxjAGo8I1Mxz41/HhBUEU6rDZKwutkmzV6vzgsveT6e7QCWuDyRXe/7wCmTEtIZ3gZQNxgk0NA1TjuEUauXP4ogTV1/WafX19opykMgBqCx3nX3ESMUgmcvQZ2fjpFjDSyU+5fU68naND2xrnxXmuvKo4SYWALb9LAUhhExiahy2prWnP7wGXJJcEsS7q5l3PFzvhmVKAUArMQEtbc/eJ42pvhmhpHhzOgOnkMj6qbqZRsGwbuEnO5JJDjk2p04xtiXVmXk7r7u6CdP2fSMSpo7qauph94ZnIygoKi2ZyHGmpALOfvE6jw1wI/sQZnvROaYwNjsqeJ4FUpZ2HdrQ3eh0bdAgnvXv7Oz+vpDmGlJYgUdq+J9qRodHpu3j79c4o2HOwkX1OvD2+yVjSThGu/TetcPJBUxUzkO9hxO4VHQjWfJKklL1BuKg6NyN43nrAcWJHqTSo4RhUxvloDUl63fwI5QfpySAcrRu3zplnqtAlogjLKMpQcMgheUqylOl31YevmN8bbQlp/SSmjBt4L1/fSG52IORiLFzpVmHhaF8TOzkZVa6jUs/XCO/tZ0C51z3dxknwEHE6QMzzQlTT2fEhwe6zhntUmv5g01QFlgkMAydOL3L14t4QtKwgqvKGFCqrEHKA9bCHjgkpJOdLBIIIbvl2AAH4tyjNVwF/hIiO+qenhZnln8eyCZhT8tX/SA9dT5GDicUlIdgprim7Mp9B50gGJKXSxIbdfiRpZ/KMDEELSQxADDSj3rvaxIhX+KmAOJM+nuOV1QBs2zRJzajO9AQpg5sr0hmViCKVypDFLsC1CCevSE5xzEuRXnUN99eMbzSKhJOUVcl2CsqhrBa2maYk96jz/AApmZLVjtStYf5Q7B7X1Ov7xth/lIVvo5JLk6U9HgKpSSkKCnIUHFRyc639YLLmJAZi1lWsR+l+B4w+0/wDJo1tu/fHmkpyDJzg9+iDicQc5dwosGG8Es44aRhOGCgWUykpLBi6iGGXnep3QLFTgFslNMrKKquc16WDO+toXnSaJuDox4tzAB3xEAAjf9+W5BxJBKnT5TEgVr9feMiW1+ujGcWe/XUB71JH1vGicQ2lH68ILyS4lXpGWBGCK8b0g8pTF2hVc5jvg0qozZmYnQ7vKEOV1UcE6Jj/WM5d0LlAZwaeP4jUEa0/5RRosuXOY6a06ZQ3r429PWLuDmMgAWIHPf9YkzZbzppYXo/LSKODmZiBa2tt77zWL1HA+GMrysLwAFaRIUpOYlwNKbtGjMokEjLoKlRo2vG2u6AS8Zl+UqN9Go1SXhzDKzC5ZtL9fvAYXUpMSBwgjPM97tEmOCIPObohGU6NVhZ2Ln/b47oNLm6Dhl1/Dt9YUmLSQAS+WngKN4743/i5aWA3MzMRa9a18YLKbXMjCZPA5D58s1zyBrzRcROIJAUaMQaEC2sKz8SXswIZ953w4cZdvmIILu27wsIlSkKKlJd6tVqMKcnp5xBniJxRYW9tBpnf3UyBII69yiKWQkumrhyKMXcZSNfsYbzB9bOHq538Ha/RU7ZlFNGcXFRQWPEmsGTOYKJZwO6aaE67wfEbo1ixMAcL6Ruv1stVMkA4RIv35I+UOQLasQ99HNBVq/SFp0mjpFHPpenh6RpMllLTQoXDJDu9nr1WPSMUVc7EAA9O5rCOecRebYTmMzHP9J8ENBb4pzB4omcpSxcBgVAa265wBCg4qw3cySzjUNZtIKtah1VtwBhfaOIIJTlCGplF1EtUl2e3nFKeCrmBNz579bSFJuJxhoiEchKCgKSUiucu5a7NcUB8QIwvEJCSASXOWtAxIAcn5WOrRibi1AFCzmzAagsQzlJs7A84BKlJSl3egJBAca1a77+UYsM0wXHoL65qomSQmCll1JoaNUMBVm0oK2hvEYvMmqPlpTMxJZiqjB1ElxuPAxPwpUkdwVygvw3OeYDcYHJmqBABL7vMV3hhuijaYdnFss/XTsoPIa+wzzTZmKGZIoCXZ/K0YnpDCpdsqgpjlUGDs1O6XpvPGBDEJSpSXC0/1J1NC3gI1QqpIS/8AUGIykgAvp8z82aNG0gmm12gAM75trujVKwiYAuvGboFlLnMpJDgGwUNSSDZ91I1WoFQe2rC7qcEq1PW+MYuctSk5rjKGDA1IZn5Hpo07Us7Mwp303u4F3eIVC76suseY9MtcoSN/1kDJT9r/ADkbrC7M7B9YVSKDn7dekGxoVrU28HP1hVIbc8F7cJiValdoKaM8V0NN8ZlTSRc+D9aQv2T6+0b4ckCEICpJTwUctST4xuVv0IEmtwPrGAl7WhwEUhtDDETSp7q+gilg8Kyil6jWPR6I1Hkujn7rO8RHT7p3CLJAAqbHNagf6w8qSf4dK3YqLU4b+Yj0eim2H6JYWWmCff3XNAc9wPH3QkSu+29z5s1OBrDH8SkoKggDKcosXYh3puUPKPR6CwfVc4u0B9IWYvN0InKpVAbX65Q4rZTLV3i4TnDcOfKPR6MdVxZSa5ticQPTAR7rTSAJI71+ApmJBGZYNU18Df2jeThs4AehcH0A9TGY9G5g/qNHBxPQFUIwU5HD3WmG2eSVl6A5W4V+0NBPZuwA7ul9I9HolOMva7IC3kFxu5vEj4QlgrV3vwSWBHmIam7MAdgCQjMoqrmfTg0ej0QdUdTfTDLZe6euwB5A7zSePm51IJFVs1iwDgm1wWbpgysNlKq5glZFReov1rHo9FH+FjANZ94UqBxGT3qm5eCM05gQGLsQdxCbHSEAjMEl2GWzakkgPqKXNY9Horsjy6ph0Bt1bdc8QJ3j7ouzcGDMEsN3iRagYZnoeEMS5+YKUlOUOEkuXcgHk1D5xiPRT/IMArQMob6zPskoOJN+Pop+18QSvMalKWD7nf1AqYCbMLvlf/ab8I9HoSmIFPkiBLiDv+VnacmiaDV2Dfm0TFya3j0eiM3VaF2CVqlNHN4PJBblrHo9DFUTMuUbR5eCrfryj0ehw4hDR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hMSERUUEhMWEhUWGBoXFxgXFxocGhwdHRoaHhoeGBsaHigfIhsnGx4bHy8gJCcpLSwsHB4xNTAqNSYrLCkBCQoKDgwOGg8PGikkHyQuLy8sLiwsLC8sLCwsLCwsKS8sLCwpLCwpLSwpLCwsLCwsLCwsKSwsLCwsKSwsLCwsLP/AABEIAKgA8QMBIgACEQEDEQH/xAAbAAACAgMBAAAAAAAAAAAAAAAEBQMGAAECB//EAEYQAAIBAgQEBAMEBwYFAwUBAAECEQMhAAQSMQUiQVETYXGBBjKRQlKhsRQjYpLB0fAVU3KC0uEWk6Li8UNUYxczc7LCB//EABsBAAMAAwEBAAAAAAAAAAAAAAIDBAABBQYH/8QANBEAAgEDAgQDBgUEAwAAAAAAAQIAAxEhBBITMUFRBSJhFIGRobHwI1JxwdEGFTLhJEJT/9oADAMBAAIRAxEAPwCsfDRRqoIkwrbKoUAAEkkfMO4kyDj1HJ5OmXKuiqNjAiSPTp2J9LY8pyL6XHhGXG7M4sJ6qBcbbA98WvhPxNSE6zoGjQ7hg0910lmLabDlnUINiCMUeM6OrqqRSmbGQUH2NcjEtuYywAW2ktMqWL7GQZ9AfL8MUX45ChFJoxU1yW+y6FIE6phuX/8Aa+Gma+JnaiaiTpBJZlCE6RIJ0MRbYSQB5HY1T4l+IGzNXwxV8SmDaFGqI7krOwtAg+l4PBPDa+lYirkRtaqKh3KLSs1qaAmAIEW1T+M4sfw9nqCAKyhfmkkyNhsZi4G3T3wqzbmmpKNY2Wy33k7QLWjvgTLEaBJgzcwTvtefMdMeirFarGhnlFGmRT3nvLnxzjWTqJo1qrEWkExIuDGwI+sDtioV+EtpFRaY0NfXPL6Da31OJ6FUAE8rRO9MHfe5Qz7xGJSadQc/6Opjc0nRh1tpEH6YXR0o0ybF5Dv93mcTc1z1hfw7l2aqrFtKpLEqQ2xAuGaBa4JHQEbYvy11AJjknnOwJgWaAYIF438hjznhvhIQy1AxA2NIgDf7RNxc9RgjNcYqIVK5gVNJAVQs2GwvqsLwJtOJtdoTqzg8vd85oEKRb+ZcnzUhtLIzKurY2ErImRN57nTNoIwrocBo5imtWuW1sDqUEDSVtAcrr8OADPMCbAnFbzPHsxV1GNA/Z5YkAMpNpEdIm+DOFfGTUlKtTAAMqVtBI2IN4PcG2Janh+qp6fbQPmjqVRVbz8o7z3AadBWNJyhi4LEiLzqEiTGxHUjFdyudflAJWJCrBKkmzHRF+gvUAsJvgvOfHuYYQpNKx2J6k7MOba1zhBlM4FcsYckRzQT3tJ3/AKOLdBpdRwv+VbdBqVF3eTlGT56kpdqnMRJCimFDMT9qNVhe5a8D1xBW4mzFSUksAq6lAECLKIuACBJJGO2UwGqMotZVdDE7TCmPW5sRGAszmqcwF8i2piTbrrAET5Y6NNR0gNmSvVBgNpUH7FHSBfbUdu/f0xc+CfDQakHp6aQCy8pq0k7DUYYtBE7CTabnFU4VlqbVUBUMpFgzAR6kAzF7EiTHpj0/LZmnHhryhRMXiCBY/tRBEnaSJjHN8U1D0KX4QzMUXNjF7/CrQJaE+1AViwi2okTE73P8lXGOBGJA8NgRBUakcREmBEzAmNY6yJxdcznkIM8oPymV7SB5xv5zacKOJjUoGoBGnVabsCoPkdTC8zPe+PL6LxXVGpestuksaklrKZTjmHKeGqKpYEwPmifKwM8pvvJOxxEM2+taKBaKM8MwMk25oJA5dxPrcxBhz+cWnXqBdFQyxDBpuQAYNiUJWNJmNrTcGlXYmo7EluVVaL3tAAsO3lGPaoVK4kwBvmH8QzKaSvzaQZKbC8AID5QNpvqtsOeF1WKMzsAuol2F2uvyC+8RG8wdgJwoy1KxhgpBaNXkLD/ESQB74sgyoYCggJVGFOR9489V2M3OkaQP28GBYQHteCZvOaSQpgWZwDygRI1tEs0AADYTscPEy/j0gq0gKYt3hiNRJC3Yx9m/7XbAlHggdkbTKai3hg2CgrzH7zSQonc+mLzwXJlFmFBOpoQmASZYTeRG/ovc45PiGuXTKCOc2q74u4T8GIpU6VQiIGkF5PVpB0+QEYc0vh1NIAIK+SHrawUhT9MG5XKhidQst46EnqY3PWDt1nB9SpEBfw6fyx4XX/1LVd9qSxNJu/yiGvwlkUABXtfUg0jpI5S344U8T+HaRZWKIrD7ZRmg/ZuOWI6RNtzi4PnJsFL9LX+v8sBVWRKuqdFpO87HZogrpm1jbCtH4vWLXuQfTrHPQCCwlH/4ff7tD/mf9mMxdfBXz+n/AHYzHe/vFX8sm2DvPDKWW0R4gMMsj7y3IG/Q4xnsZAaRY7ERiVqZAVbSPKbgQRI85t/LA4Xm0gSbyApv7eXcY9+trTmm5nSGmJ1drFb3G07fX88EUq5EAyo7EWjuSwI+mOEVSbcsDvr+oiY9RjioEkWKzflPKfaLDynG7gzOU54pQPh+JAAZrEG2xm/cH8sOPhj4a8ZQ5+WehphgO8sbWgfauDbCXilYNTQCx1G2qe+3Wfrj1H4UziCjRHK+lVgFYba+mdxcQY2uDc48n4tq6ulLVKfPlOrQUOgVvvMred+DkUmHNMyZkTB+z1EEjcb9QvTFd4jlzl6pUM5ESpJKmD3g2INp2O4x7JnK6FGAgyBoAAUj3mWuD+OPNvjCoi1EUAsJYkioL7LpBEmAy9bYl8B8X1OrqClVyLGa1WnSkt1lZp1nMS2oXsxLDrMfynEyvG4LT0kwewsJt2nHWVyrspK6rC5AYgXAmZiZt2vGGOV4cbRMmwudR7ywGr2QAdzj2LVAOU5hI6wT+z6jROkDzJO3mAI+uNtwQGCakCPuR9JiRh5k8oU3Cs42WAAvqAYnzYztbFiyPBKzDXUmCLc5QD0NwfQj3xzK2tFHNQzQ3PhRKJluDlSSKi1FNrMU9flB+mJaXCghB1pTA2OpgfaSo28zi7VBk0u41ML6iGYWPRjA9498ZluL5YmUrBNuVatRZuTBILC+14GIKXivFYlbgesu4JAAPOUvNZGRC1UP7D1Ggx5EifqfLC48PTXpjxSf7pjyj/8AEVDEed8eseLlqtzUNIneF1JPYm6mP2oPXrirVqaBnLUhUSeVp0BWnemyqVW0cvLviyjrX7zbIBzlNz8o8DVC7agGt5E7D0w54FxyoCFMKpkhAHBAt8jNMAxIEkTix0sxQf8AVsUJG614DAEW5x9mJ5itupxG3wnRrMwSkFAMEiAUYLPzISrqQDeFI7RfD21COtqq5itg6Qd+PUyT+rYtAAV10q2kyObTB8wSLi1sKK3F6rJUlWWSbiAtuhAmwkzAtM33wNnMlXpyAfEAYSu7CNokxtcbzuJxDSzSszgXazKJgkkwwEyJ7BgL8pMEYzgqmQLzQBkWYy7VAdY/WJzkiOZJglWHUWkEdNzsNtllpn5iVnSAQIgG06rTF4ixG+LPwH4dLMptp0DQFBU6iRIUEjlIiVJ+aQJGHJ+Hk1EmnDm8nTLG6gGAAoiRH+xxOdfp6b8MnMPznlPNmGggals+uZH4gEgXk328ur/hdGqpbS4UAEjYyGZbz3kRIPXFj4pwZahDUrPFka6kKDIuAwIB6GetxiuUKLIi+Gul1LIdIg2IJR1NlOtRDbGRi+lWSst0iKl+Uf8ACa5fSw1ByVm0AnUem3LDm+xjFz4ZTHMAIgKBO4ESAfwv5DFK+HapYDSQ0Mjab2uZvuZYkHsxAxe8tm1IAUTqBMhveJHrYY8D/UxO7aJZpVvDHQooGxPX8z73xGULMBsLz3gdPWcY4JCsJNoN7+t/O2IlqQe+PBkZvO1THlxDaaDUAJWJgAwDbcj364Fzkjp8xExvuADPQg809gcEisDcET2P9fjgPiGb5CQb9Nj/ALYZQdhVBF4lkLYkH6E3/t/xp43iLwG+7/0nGY9FxK3c/OS8Je888+IshrPiImisINULTEG3zKZkqfmEDvc9KjLKYdZWbEXB3up3BGL3lMu1VTVpVSUUSBq1OpgFgFMyu/cG89Mc1m8Y+HUpSBfUByn9ooZO/wB2T0BvGPo66tqf4bXx9JzSqkbh8O0o65/USNXiACBrBn+eIw0TcDowANx7CBi11fhHLm6OCYk6Sx0/vKbT5yNsD0fhEseWsCPtWcHpMRM+WLk1dPkxtEEZxKxnakqp6SR27dPbDTJcVrJGh9hEGNPlYne1rYL4hwFEpVl0tqVNYOoMQQZEqsBR0lhN7Y5+Ec34mnLmSy8yDUUDLcwSsSQSSZO2IqtWmKh4i3BtzlS3amCvQyZOIZydJYKzATYMx6gaZMm9pHfvjin8PVS01YiObU8t/mbZfxPkMPqtHwgmitSpknlp0Ka+WxBlie5N/wA5qdFHI8QEafs3JJ2va30A9cCKqUl3KAo9BJ3Zmi/KZFdEIoYmCBqnabTMIgvvJI8rE0JChdWoxJ0CJA6Kxjl6YnzWfCh6YEzEiAFHUhUG1wLsxY9bCMDpXNS7OiL1d2iw6BVg+1sc81alU3PlHT1muGFHecU8q7wVS2wE28x2mQNpw1emtKnz6SQOrPUv/hsB7nFX4n8VrS/V5RQXM6qrCT7DYD8dsIA1fMXLMwn5i2/tMRa0D3xONE9cgubASkGwxLE/EqmufEcRtACd8dNx9jJNUkDqyK/rfTqjzgxhTleEtqVVfSWBGtroPL3NhHXBP6FWRiDTWoomXBUD3tEgfZIB747DUqDfhm1/0H8QEDjIhVHiYZxJEsRBNNdLW2B5Za+0z5Ya5VKL1vBqUnpOQD4lF2SqPJ6W5BOwEiBa/LhL+iaWbQpDTpqUWsJG6lehgzFrcwJGNtQbUgLcquBSqxL0yYOg/epFTYE22mL4E6UKfJgRu+/OG53LeFasPHF2pVkX5gDDeasIuNhfvjrhfFqSEGAp5VaoJSrSuCrkCzLqgGRYjrM4MynGUqaFZSpNQq95iqnLqAMD7obo6uARy4Cp0KLsy6SHRmWDv4Z1aSTeYUaSLz4S7kzjYqhk2OMwAubiOMzkUSqErD9ZUXkKKGUPcv4fXS4Jbw7gmYAJg0PjOQanUMwRqIkGbQAVJ62IYHqpW+GfD89WoOtKqviUpdEQnco0ECdr7dpEbYHzOYFSpV8OWRpZTswhNUR30CCB1UHFenRlazcrQWvLl8G5tPDaCH0yVkiQ8QQAL3BIBvFji4ZLiNMQqlbL8rdbknWJi4joYvGPJeB8QNEq8TIMkdZiZi+8j6YeZX4oRTFh1nWoaJsLmSB3xwNd4NVqV2emcGFS1WxQpEtvGCramYE6WDoDZhpclDFmmCT0swHU4874vw+mKzBJg7MDZZgxPUSeX6YcL8RVcyJCSs7CnCwJN3DxvaW+hwPVEOzuSynTdWMgWgqscwFjBjHT0VF9OSCcQHbiea1oHwvOqtQIxKGoOVx8skiZIvDMoN4IaMP8vxnSKlOshH62S6wY1GVdSNhrG3eIvY0mszCuWSGR2JGgRTPcDoHG485GLHUzz1KSuml4nxHC8wMieU7qRMqZmxkkWzxDRU65G/r17GYhZeU9G4fnwyqQQ4YSKixpYdJjYk2PYziWvl5uIneJIv5eWKrwjiNJKKKzozG80okk2IekxBaRExJ68pwyPxHTJgu9JhaCdKE+RYR7NpnpOPnOp8EqCq3CBPunSp6vYBeMv0N2HyxPViDiB6UEaj/9syTsoPe+5HpgHifxOqFZq+GHuOUEi8TI1Abb+eE1f4kQX1qehM+I/wDlUyFsexwGk8I1LsCR9Yyrr8Ylk/tZe9X/AKv54zFN/wCJm/vm/wCUf9OMx3v7LX/L8zIPaD3irMZKqpD5WrqKyxA5GiDOrZdUbzv3mcc0/iNH5XUU3HzLfUInaY3HS+HWY4akGVdCbqxU1FEA21JJ09YYB1n7WF+YyaGS4p122MhWH+U6Qf3oPpj1aODYnPryMiJNrH5QbK56i7gAqjdRpjp5SO3UDBeayxFWmH1NKuRNwdGiRsSFg7wcbo8NCrPgCkpsZkA36Qwkek4A45m/Dq5Rteka3BO6gMFDdYG47d8DUxkWFz1Av8YakNiQ/FnGKa0jSSmB4iQpmFSX3VI3Khr+eKxka5XNUWgWemDMRGoAzPSMMvjG1VDvCfTnbzwqpKNdFu7qTO1mB6XxLVsXMtUBUS3Weg0joLMGdibNoEAxa7kbf4enUY7qJUSn4xCIGMIZKgKBzMFG4B5dU79cAcS+LERgKSeKwNpXkv2X36npiu/EHHXrVJqVHIABMzqYg7RMKo6X88NekTYkYkiLeWLIVA7khtSAgW1SxImQBeALT1IIxY+I8NoLTH6zxZJEeIOYRq1KqmxFxB6QDN8ee8K4jobUOtz0RRFrEyW8z7DDCr8RWbSNTBdBYlhYxZROotaRJ/DHL1OlrPVDLyjVIAIIi7O5DVWZVEqW3soKm6WUwV0xAHTT3w8yzro5QrMrxpJEECVEiNtd/wDIcKsqxcl3kwsk9l+zG8bAAn8MNU4bCFlaQ60yBNwmht7fNqaT7m4x18YBOZnMZktQKGK6i7yoMiZJOwUQqoOX5tpkzMYJy9BXpM6uDVVkp3MrVX5XJP2l2Bt59JwvcsxZ1N9SlREgy1+87KOtsLaGdWkaR0k03gMDeOUq4idwxJHeF7yMagzLccx9/wCpikCM64RGYgOng2Oq5gsgpqfvaHJVT90R0xPmXp+FV1MVq7qSezo6gT9owQO1++IM7UZl5lOsLoqk3DoYNOpPUB1BJ3AkHuOcrUSpWHjOVqIQyU3ZQpvZVdzEdiZtGLKZ3J5r4gMc4h1BV8esWIFO9Y9Cp5dXSIll9CcNVgPUZUHir+qhhsdKc3+ZiAOpnAtKo2lxWoDSzMarSzLzOjMoAG/Ki+fSME5usoU836x4KhYJgXmQIkKJ1TYgdsSsCxt92xB3C+IB8QcMorRYornw4qh2PWo4UG1oK0yf82K3Rzc56UEU2LEAgfLEDpFwCJw3zvFzUq+ElEaAwbQTBgfIhU3VdcmLnTaMbzGQceGpCNUFMKWkIqiWMKPdjO5JnYYrVuEvnNr+vSbvFNemVWNRI3EALDW6iRtIuB9MbaiKgjUUHWCHHntMX6YsH9hVwssNK7AI2snzIAkb7z7YHPBK0Npp1X0DmmC62m6NBiLz5YWNdTVsH39PjyjUpEjpFuTyjQNbNpHZQfQ6SI+pwXm3hT4bNtuKaWJtEAk7/dm2IqGVJBUVQHFzTaxje6sOkxFvInE1Wi2llcT3mbixuJ79rjDKj7sxXI5g+XzdQHmRH1yDEgOO5K3WoI3idpGMepoYNRZkKyrK4gst7lkEMsdT9LRguhTBjmBYgfMwBnb5iBcWifSdxjeZbSxDUzTPVdoO0pEEr1EHrglqA4I/iaJzAnrXV6iEIYhj+DBxIImO2O6LosatUmdLU3lPflMefNftjpa1QDSGpjVY6JB6fNyBJ/H1xHXyjLyyxG5lUsfaD9RigKsUxE7filcLOqwtAjUZO6gQfpgXLVKrtqZoi/OtzcWEHz6xiVyyjl8RhFuUU4/ExB+uIsvksy55Xmb3LOw9Nh+e2FOoTzY+U2hBFoT4r96P/XjMTf8AB+a+/V/cxmFe10fzr8RM9naGj4grAjVKtA5k0yYN7iNx0Mi22I63GqZbUWSY0zoVWHkVFvfr2w6+JPCWldfCqMToYWRl6l1MT21CbkXucefCnJJj1gCPXv8AliPTgagbgNsyoAo2kyxvxNPvEGJ+ZSDHbkGK58V8S8RV3aGLbyNoMHfsfLFg4VwIOskarAKASL2vYSZkYF+Lvh4LRZ9MGnpkAabSFaZGrVEb+d8RVNfQLcIEk3t2EbQpFW3GVCvny4Ja5tM72Ii58sdO2lbbgiCPI4BUEAg77Ym8aVi3f88bPOXVEwPvpHRzzHWQZmJk3kk7tEgRMBRebz0Gq0hUJeTUAvpEAW6sfu+QxDwqgamuF1EBSBEzeLjt+HrhjkMsNJBYPJuFJN9hJFvp6SMUqQxyZM44eIA1SDAl7Qb6VHmIuB2A698EhAvyjT2kbecT/XWNsMqeQZydKiFuzb3PQAWB3jqe+GdD4aIRaj0qrlgYVeVgRO4XUxX9qwOD4tKlkmLG58ARVk6xp6SZIghpO87zHWDIxZqeYAYpoiKavTtJNM2ZVndluQLzJHUYhb4UWJVwtgSJZoMQNTleS/ce+NZnKVVAGiohpyyhhe45wGFmUgExv2kGMT8anUN16Te0gWMjRyNaRLpzou2tGBIK+p27GR544zvClq0xq5NVzHQnqR0Mbx+0O2OP7QVkQMByyA0HZjsT0EiR0m+DstXMyGDfstKtPrswjrGHHiISUizYSvaKos4YVqYtH2hPzIdjc7efWSMdZfjKEqlbQmkEc9O0dipDafpBHUbYb1HqBtLVghNirysiI3kKZFuhNr45qZVRoFVQwBEagzKR0EwSDhjNtW/0m1ZWNpB/aqAg+CjC+krUKgdBIkiNt/bEjcUzLEMoCDYKSGJj70bjrc6ZixxrNcLRL0gqA7QXOkjzaNPriB2RR8ydiZDNfeT8oPnJwhdUrj8MZ9bwmQLzh+UeppKsyiWliOViTPYSLXkCdziWjn6eXeyoTBtNQaiwPzQS8dd1nzwsqZioAAAyLG5UajMRAYdzaQfIE7sspRqVCqABdNNvmvoUEFiTcliSOUAkk7jAnTvfdWNx6GCCBgDMn4h8QeJ4dqq8pDaU0Kb8skaXIEWvPniOr8TVV0B6jOVgoxUCqq9YdGlgPRpi4GJc5kEQHnNQqoOllhhJITVpMBeViQbgA+uFtNRUID/LzqG1XVwhKMG8mCgrfc9sPpqjKCBcRikg2MernxnactTUOsaWUcwbdLjZXE913jYjCStpqEglRH/23uJAKypF5gMbSY0mDAWWoyRy9NTEmYAK6SVGlzbcEMZE7MPMjCf4kqHlqJAWoVqAEQQ/MtQX6SDI8xhtABydnTvF1TYQMZQqWV55TBE7kb3E7i47yMM6FWEEPy6ZhmEi+2xJHphWM2XYt5rY94AHTty+oGLVwD4Xct+tHhoF1vtOkExBMAEm3oDfbDNRXSgoeobfWKVS+BAMrk6uZYBVIUyNRbSp9IgkG3Q+uG+W+D0N3qagNxJ0j1LlifZRi0ZMJUMUoVF2AlflJBZjuRI9IHTEjusTTVTufEYgAk7lR0B98ecfx2qXO1bDp3lY0q25xbR+EcuU0qGsJsdPQcxkWH0nE1Phq00HhrqvCaZlz0nrHmbYPXLkDS0WOpwWiT0apFwINl62xxV4gtGx5qjCyiFMdyDamk9z3PljjM9fVG7k5PKUHYgg36JnO1L91MZgX/i9f77Kf8xv5YzDvYx/5/OI4q9zPLcxnnZjzltcagDIaNpFtUeRxsqy3A32sN/pb0wOuVDWCkHcnVeIG4t17nEa0mQc+oT8uoyPYgxj3ivTB4eJEylsy48B4vAkcpENBi0bQNiOnlGI/izi6tTYMV/WaVgGOX5es7KSZnpinJmCbMxHYnC/jGYYFVO1zYfSbCfr1xw6/gq03Nbd15WldB9xCHlAy1/wPtb+E40nyg95H44jqdx/Vr/lPvjVIyo8sFLGxD+ELqYi+nTDANANxGo9pw/yuXDQisJJhVQHSO5ZtoF/PFb4NZwb7T9L4eniBi4JH2QWEA/4V3I7MQMVUguwnrItSSanpLfwKiPCRgm8A/snS1kixfQDJtpL27ix5GgCXaFLQPnm3sN4Ajy8rzX/AIYz5aQahAVlJVh9puXnOyk6TEmIMdZxYnrkVCSsszLEc0abQVA6iRMdFtjyXiCVN3lllEgCTZimFBIpKASQSGkQbaYEGPMiDfEGcySHLvT1qoKmLcoiCpD7qQYaO2rtierKMwCuTU6RcdJCzqH3YO5Pa4A49lwaDAwx0jqSToYABivzKOdQbg6mO2ydLUqq4BvGsq9Mzz7jGuhVek1irFWsPKTB3Q7iB6YEy2bCHQK9MLFg3iKLnoSpZY7zGGvHKZJVdKosnoSL8wGsC4VdIjoe+BKPD0YOELmLwSpX1JEMB1sMe0FUtTuZz9oDWjWvmHqUtIam4EX1zbeJgo3aCwJ+6cL6efzNMEgHRG1wI8yDEeQ/DA+XZgGC1KlMGZF4P4H88SZbJht23gAuY03mRaL4JKCbPPkRRcA2HOcKzVSJksTyhecegk/xOJDmmpGfDAcEcxC8v+GZUHzkx2xxmWN2hgOpJuSZ6wCfSwwRluGNVCsoJYxFxFt9iSo6WGCqsiei/frBVi0nzT+KFbTMAkFhCk7mQbmJ98FcM4gDpmLAqZETrWCeY3htBi3y+kxVOG1ab6ZBXSNTBW6n5TI1fzwx4Zwos/UHqBTGozf5jtNrd7nuY6mop06W4tjpFotmtCq+VesHcMviOzFkJsULMygnrBZocSLxYg4EFI0tBbRT0QV51bY2M3Ear37YcU/gqrUhgwonoSxLfgLE277bYhq/CedXevtHMusevykR6sB1thFLX0Stt4Hp1lnCub2MGq6mhnJsCoJ+ZtpMAai7EbRA+uEfxLnizKirLmYQXIFgFjoLAzucPKnBqwJ1sasWJJLm5F7eR79MMch8PUstcDxGndtIAJESdzAvuZsNtsap62lp7up3HoID+awPSLvg/wCHwuipmEYky1NI3bqQImbQCYAJ674umRocpmG1NreGLKx+yondVECNt58xKedOhiACrW1sd+kAn5j/ANPkcBNxAU5UtrYSWnlp0wRsALgW23PWNseX1eor6yoWJz27D75+spp7EXEOrUA2uXFKkR+tb7yiAFH/AMY+W3zHe5OFnEeLlSpZSA8EIGgJTBMu897n1jANTNVK7Eqx8IEMNe1R4sQv92qmei++EvF+M0qAAqlqrvLKtMDUzCeeozyCoPyrER0x0tFpbgcTJ7ftEPUJO1I+zvxCiJrq1RSQRpS7E6gSC8AkkgTotA3xX6v/APoOWpSdLZhn3ABWmd7u7jW+20BfLFbrfFTMrI1AOhDWqNI1H7XKJLRsZ/LFZ0Fun1PvjsHRqGPrCpUseeeg/wD1jP8A7Gj9f+3GYoFuw+uNYP2JOx+JjuEnaekplKQ5VRz3PiVQCepCdPrjriHw6j0ww0hWM6l1i/XUNTduxwNSqSZAIFzys2ojyOHtDiKFV0mZi94nzgxq+hOFVKVak4q0yTY5ub/PpOY9QylVuHvRYgwVPWdSEdDaZHpcdsJePkhwJsLi8jziemPSs9k1IhzpU7EARPaxsZm34YovxdlFUrEWkFgIBn5YG1oO3cY6B13HpWIzD0xu94k6Qdt/ORb8sQ0Hg7YnqmSPxxF3I2/IbYlnT3blhNOtpdWj5bnte388N0d2d0CiEA3H0Lc0fU27YRUVMR3v62I/ngqjm5eq8Dq0dN/PBUj5tsTVSwF5YODcSiq8k6D+rFhvAkyAVAkgbEWBi2L5T40oUamZKlrNpcaTPWYPqCN7+Xlfw8wY+GzEGCy3C3+1fvHn0xY6PDKakmSY3/WEell39MSV0psc8/0gMTTNpeeIcaVAL02XfVUVQoHorNfbzvvG1fzXF6mZeKRNZRILXWl2EQJ0+QxBQ4bSUamp6rcoLH2+acFVuIooGssoHQAQPQXn6DETDNqaZ++00K1+sWtwRvt1ZK2gBhF5IFwSfQbjfE1HgaTDmozH7Krpt5u079sap8dSNSlhEXYmfRRAHttgSrxlZnTRYn7VSDB8tRAFsUouqK7Wx7gJrcpyIwy3D6IJHhSDsSahPoNJmdxM9MG1MjRCRCU4+/19AwZj6YAoZupUI8SoWUWgOAsDYaUAGmO0nGHPrRgKDVYSSzE01B33WGIHacKqrqN4Ack9gcfGaRl5md5HgyK4NTU4EafujpAkH6x+GLLmMzTCF9YVVgMdejcyLsxMm+9+0YrB4uQFKLTQxGty7GfteHT3Yz0vuLnAeer0yXetUI8NnpoiqxYBTEkMQlOewAJnAtptRqXAqk27D+BNqUAO2XDI/EOVYaU1kiCyEBUW8DWQF1XvcnfHGSprBYuTzdwOvWPz+pxQ6nGkAXw/ErBNuVUpg9//ACCfPEC8YzDkCVpid4Lm+8apH0A9cWDwUi4Q/GKLsfSeqNnKgBYBQAJVjUVVnpdmvG5jC+tmXJDGvTBJ5d2G9tAN2J7jHnOb4nVUyK1TtqNQhvZKZgCPM45yPxLmaLhhXZj2dNx21fNHocGnhLopsom7E2809BzlZgQr1CNyPFOpvQUkOkCIuyyMcPxGrUsz62UT5Dze5A8hij5bjYqtFZ3VmMgo+lLXIFp/eONcRzlHZefodTufwmMEPDxbNh7po03Y2vLdU428+K+YVN1DNdrD7CA6o6SY9+ixfiDKo0tUq5hpkArqBMbhGISIvLT6YptJ2ILGArGCFIBMXgAGT2k7YjfJ1PmIg2gTeOwHl/PDqegTZdeZ7AD/AHGcIKfMZZs58aEsxp0QNTczVX17bCFFgY6G9vLFe4pxh8w4qVNKlV0AU1CgLJMXm+okyTjWT4aziPlJPUi4A6fmWMAfhhvlOHopGmZW5YiTb7oO2/UW8tsdChokTzBTf1mNUVMiInyz6AArSxk8p9ABPf8Aljr+x6/y+Gw0iW9D1N8WY1m1EAamNypYkC322O7ReNhiNhJIi03IUAeg6f5j2tOKDSJa94Ar9hK5/ZLfdb6f92MxbPDP/wAP/X/pxmC2eszjt2g/9tu/IzcmxDaSPcQCfXfzwazgQVqGi5gAvJpv5arwD+0ZGEg4pTeJRUYRssz5yrC3qD64JPEgzEs7gEQwXVcdRpPL9cTuvEyosPv4xBQqYxrZuIWqvqrFrdtLjdeovAnCz4hyYegz06bALeRrYEfaubCCAZHbGk4t4ZPgVKyj/J79WA9onEXEeM03RwtiVIAIUk7TdSLzJ2wNWk203FvvtiZSBVwVErtKmYEj0P8AXliKkJMd7RghGlSNtMx6dvpiKl59ZHuIxy51UFmzO1J1Ftt+wi8x9Mb4emoMoPMymB3N7fSDiDxDcDr/AA2+kxjEqFWkGIYGR5bH2OCU2N4T2ac00PTp/DD7hPxBGlag8tYMGOgP88J7uSw3N29byfSOnmcc1LD1wtlDc5h2sNrS3J8TgmFSfPcj88RVapbdt7wIH1b/AHxX6PEWM6uYmInpt2GCKlfoTMbgWHvOL9NSp2uMHvOfU0+04jOpm0pneSLQlzv1ZoHsMZT+IUVpNJjA+YsNXpNxhSlcdREf10OOwqt8tyexI9uoxb7PTtfdBVLG9jH9JqNRdSMzEQP1lQxJ6QWUnrsLzjrWlI8wAbu/y+wHMT+GEVLKaCbsrG0KYkd5iIxvQgb5fK51H8R+QB9MTnTqcs2IbAMYzbipafCAEnT4ktTQjoCJ1HrYm+OW4bBJYKYg7hB8zqYBmJK7ATGMy9WPmMapvuYPQRtI3EjEmbcJSpFlJMVFAHSKhPrHN0nFC00QgiBu/wCokWgSJlQJBtJ9gT2tJxs06Z2sIkgHtNxNuwk4gGZnYN+APvvjVJX2CqBO5/8AIk+uGuSbFbxY52JnD7WGhRad+t5J+sWHbAtPKGo0KC03i9/b+OGIyyqZeKjG9pbTfyhR6yxHriZK+oHSW0hQWEgKbxJ2ZhJHKoH540xFrtgR4awgacJVYFm6ydv2jf7I21Gx6dYKXLCdge3Lv2kfkox3QrklgQDJMggXC7C66YkTAFotjvN1yV1idchYWCoQ8pJJvPkBHmNsTjV0hgiLJ3HBkZyqIemqOhE2/A+1h7Y29YENbffr9Sd4segkCcaPE6LJBUzckWUAhoABsYAAM3Y+QxNTZFiCwWVgswJkXNyI0g9LnDF1y9YDrY5MiAUcpAXrBntMt3J7dz0Aw2oZYK11CtvzmFW0kvfZQdRJMCbyzYVPSVYqSxIqNribqDDcp+UwZB6bnDXKZqpVyyawFUMy6kcF9I+WIuosAWaSd5wp9cO03sAFyZ3kqVIzq1QIJtzkNOhQPvObjrEeuBszUD7whvMHVfqF6cojU+wJgTGI8vnnVyXHiAksZbSAXsSepIsJkEho2xFWy5qISasBrQCvQkCyrAA5ha2++AGuQHkbw1p7hjlOf0jL/cb95v5YzAn9gjun7p/04zBf3Aflm/Z/WKiFYfNf3/gDjliwG8esfkP44lSi46D94/xIxwuXM8xAi/NE/WI/oYUKtlwfd1jiCTmRhS27F/Tb32xCWuViLj6YMzPyEhr7W/qMBqlh+Ht/vhOoxYE3MZTzczqomm52mPpviIgkRaw/L+vwx2wBMdhv5m49pxIgX1YCLWntq7wLdOnvLGgQUwfIztFvr3/q2MZJIgQYM+e5/LHbUoi3S/vt747pVL6hAOmQCoInY7+V8bjBYi8gTla3p7bYx3tjHUA2HS89wMdMn5f7H8cZBIzOUk8trzE+Qn1wblkU3IBmDJDTf/DPXvgU2I6n+jiTxxpVVJnqTsL3j+eCUgHMEqWXE3VoSQBMn5RM7eZuMMU4LU06gZPkR+J/2xrT4ZlAY3YuyksAJ7d8SjOVBcU1UBSTIWb+YGKQVtcnMTtqkeUYEnyecZQQyhlE2kTM2IveLDrAAFpONfpw+UU1RSIFube94nbYCOmF54p5K0gcuozJ+nlbFgz3BstSp0wtZvFcXlQERY52mSbTAvc2xj1FBH8RQp5/WBCoilhIFjaBIG5sdz06xtOD3q0mp5dXqU9clipGoDWSbjbsInfA9XKoyShUVKZExyrVXVpSooHWYBEb4h4rw7wjRAqS9WdagQIUjSSLm7TB/Zww1WsCOUUEBaxOY3zebgwxUNYmVphoi0EdYF7RMxiLMIDBudjIJiJ3YibdYAwiRTUJNOGuTeoqtAJglWIPY++DMnm2hzUcGpIESCCIMadO9jfaw9sVLUDWBkr0dp3A5ELzWc1RZ6sQQLG0xYbbRt3OB/015vROmTFpJEHQNPrvbb3xG+fUgwpPRRf5pgQZF9++I2zy6SBTlwdMeJInYmDhLhL+U5jlXy2I+JndHjC3aomkAGQJkwYMn32tAAwcvFKGn7pG5A1Sx+yoYw3nOw88LFUM/wCu5FaYsz30iBbqb3m2IqmUAM0uYIzDlLCRtqUsBAt64nampO08x6H6xy0gfMPqI+y3ETUILkVTso0KI/ZHLLHYxt9MdcTrUFASmNLjflpMR0aCiyOUn5pvfFdouBBOqmOlwbC5uBtf39MEU6qTq06ixUAG0Qu3peThg0ytY2HuM0Xe5BMMWZJbSAfszf8AeALeX5AYP4VGosrlOukGoLA/aKutvUnANDMK3NoRo7kqpi2pit4mwUb2wQ2XdSWprIFidJVVO5iTc7gThlSkt7nr2ig9TkJLnOK1NZnw2BidIDTHc1TvHQfXEuf41JSnTVXIgszHxCJtp0EDS+yxF+k4VNxTxJVVJI6lgsC+/UmZGBkokFjr0SNMA7nuJIgDe+FHT0yQAOXSODOBZ5Y/0HMfdT92h/qxvFW/sU/ep/u0/wDXjMN4I/KPv3xWPzTRpsCTyj8/wj+OCMvQdoZEeBKk6lkm0kk3E/wxw1fl7mLQLGTHkRB374myVEASSxe99RBJH+EEgeuJ2ZaIvzJlLEmRcToVDSYshHWTB95F8JKX/wDRw9r5pnJUuWpgHeJPcFyBacJnSCQbeYII9iLHCKz77ExtG+0iRFfbG0IUkm9mHuNvxx0cRMu977zhfOHkHM0DqaT31H+GM1AP2AncY0lWxFtyZ646preT/XQfjjIfe8xVtHU7/wBf1tjTQJtifLRDMxuBI9Zj8MCE40JgN2m+oiSf6nG6iwAbDr+FvyximCGH8vLfEmYi0EEbf+RghDqEqbDlCGqhyg0qh1XYAD32gdvXEtakwJEsV2kkep/8YFp0iVg3B+oI2/DHdTO1CecyRsSPS/racEG7xAZr2UyfI5lGSolSkzsU/VmflYGxIJFuht0w34jxZC9Y0MuEWrQWkQVC6WEanAFuwtGFgzDahpUTG5u2+8/wwRkMwGcFkAVZLSxBbcAMYMdwIvvOAsL3iyXvyE6yGZQJQSopR0qk6wB8jGSJvs17i04k44EeuWFVZpsvzTLAKPltBuD9fPBH6Zk/7mn6ioQPqYv5xhYpBrP4dNLGBFQaehhTu09+1ow5ahRSNvxmhTLve83nM0DVY0l1KdBspN9CgyP8QPTvgfN1awqHxdNNmCkgBQLXWVQwN+3U4cqlb9ZOkClOuGJI+YWBW5kfxNsLKmVYlpDVJLamCzIAPn08tpxiVjUNr8v3hbGX/IQXLVlG5MTJXyBPXox6euGGc4rRPhlKKrpUqTbmk8pIF5A6+eAadBNItUJIBPKIHvvFx9caqZS6k0zAtex32Mj5r/ljZ27r9uWYagm4t8pNV4qrNT5dBVwxJUE37ybjyw6yFetWWmfGoL4hIANNJADaZa9h1wpoUkYWVSQCJaFg2iRG8giMMUdaa6mXST0Kx5gD1Bjyw87kz8LH5yOoyqLBZ3m+HiqzipmUbQtTT4dOxKgkrIIABE3JOActwlmCsocTzL+rfqB1IMjz9+uJHygeHmDZ5uAOumRfb+rYfcI47lRSArmvQZRpHhVX0QAAIuSBH2cZURlBbJHpG06gIsLfxKu2VejIIcMpAC+G1lIJBuO+wO845qZ94ACEMTALCOoCxMQfbDrinFaIrVtGrMqwXSzuzk8kESRMK0EbRt1wu4O1P5aqqtxzusQPb2wabgAb2Hzm2W5vtgw4cVPNUpgjcq+q/npFjeJ9cT0+EBjpWpSdzsgNz7t5TbfDLO0KYqGNLAWWdOiN7CTqMg7yBiDO8ZVkCPULNFl0rpHoFgD93Gl1KEYv+sDcSSBfEi/4Urf3B/eT+eMwt/QfIf8ALP8AqxmC4w9IV/X5Q/LhpVmQ6bAEKdr7f7ncYITMMjElREG5nvbUO4/ljMZjjuA7benL5zROZqs9JiCFBJ+YN0bqexJ6egxBUPiaQ/NFotPtt6xf0xrGY3sC47QoBXypR2SbiRf8PwwPXIJVhsd/qN/rjWMww4t+g+kNCTzkNSmdGqLTBPviWhudVrgX7T/tjMZjId8ThwUteCJ/G2IHke18ZjMYIaHy3nYE38tsdFTAK9fptjWMxsxrE4PeT5dgR2nc9jNiPKN8bzVMgr3P8oB/rtjMZgL+aY1NQ6W6xrQyyRKrRuLho/DU2rHNTLqP/TpGb/NOMxmKwARec1r7zmap5Jj8tND6b/QeeJXzC0nYGmVDCmYNroZYwWNiJ2OMxmMamChJh03O+0hp56oCdVSzLLagJJMqdgDsxODlzaAAalGohRNjpEHc/ePXGYzCVpqMiPYbxmELnVYEBwzNcCbmDpRQO25jpIxzTypYoxbkp/LK6tTTzNAYSNUBRfUQek4zGYa1+UWo2m4jLMcAos7MGcuNKkUwBLt/6QubhdyTCACSdiq4pkqNNQgpqalQ6FbU7wAQrOJPey/sqSfmAGYzBILLaHe5uZHmqVVGCVGD3YqwiHUhTIPQCQY7E3wDUoyhgSdQWZ3t08+2MxmOlRY7T995K1gbw3LcZhFUwSgCmR29em2N1uNBt1A81gfkBjMZja1O4EM0lOf3nNfNU6pVVLLAuWaSdpCgAAD6/hgbOUwD+rYqYEaZUW/wiSffGYzHGrMeJaCRtfBg36PX/vKv7zfzxmMxmA3ekZxT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hMSERUUEhMWEhUWGBoXFxgXFxocGhwdHRoaHhoeGBsaHigfIhsnGx4bHy8gJCcpLSwsHB4xNTAqNSYrLCkBCQoKDgwOGg8PGikkHyQuLy8sLiwsLC8sLCwsLCwsKS8sLCwpLCwpLSwpLCwsLCwsLCwsKSwsLCwsKSwsLCwsLP/AABEIAKgA8QMBIgACEQEDEQH/xAAbAAACAgMBAAAAAAAAAAAAAAAEBQMGAAECB//EAEYQAAIBAgQEBAMEBwYFAwUBAAECEQMhAAQSMQUiQVETYXGBBjKRQlKhsRQjYpLB0fAVU3KC0uEWk6Li8UNUYxczc7LCB//EABsBAAMAAwEBAAAAAAAAAAAAAAIDBAABBQYH/8QANBEAAgEDAgQDBgUEAwAAAAAAAQIAAxEhBBITMUFRBSJhFIGRobHwI1JxwdEGFTLhJEJT/9oADAMBAAIRAxEAPwCsfDRRqoIkwrbKoUAAEkkfMO4kyDj1HJ5OmXKuiqNjAiSPTp2J9LY8pyL6XHhGXG7M4sJ6qBcbbA98WvhPxNSE6zoGjQ7hg0910lmLabDlnUINiCMUeM6OrqqRSmbGQUH2NcjEtuYywAW2ktMqWL7GQZ9AfL8MUX45ChFJoxU1yW+y6FIE6phuX/8Aa+Gma+JnaiaiTpBJZlCE6RIJ0MRbYSQB5HY1T4l+IGzNXwxV8SmDaFGqI7krOwtAg+l4PBPDa+lYirkRtaqKh3KLSs1qaAmAIEW1T+M4sfw9nqCAKyhfmkkyNhsZi4G3T3wqzbmmpKNY2Wy33k7QLWjvgTLEaBJgzcwTvtefMdMeirFarGhnlFGmRT3nvLnxzjWTqJo1qrEWkExIuDGwI+sDtioV+EtpFRaY0NfXPL6Da31OJ6FUAE8rRO9MHfe5Qz7xGJSadQc/6Opjc0nRh1tpEH6YXR0o0ybF5Dv93mcTc1z1hfw7l2aqrFtKpLEqQ2xAuGaBa4JHQEbYvy11AJjknnOwJgWaAYIF438hjznhvhIQy1AxA2NIgDf7RNxc9RgjNcYqIVK5gVNJAVQs2GwvqsLwJtOJtdoTqzg8vd85oEKRb+ZcnzUhtLIzKurY2ErImRN57nTNoIwrocBo5imtWuW1sDqUEDSVtAcrr8OADPMCbAnFbzPHsxV1GNA/Z5YkAMpNpEdIm+DOFfGTUlKtTAAMqVtBI2IN4PcG2Janh+qp6fbQPmjqVRVbz8o7z3AadBWNJyhi4LEiLzqEiTGxHUjFdyudflAJWJCrBKkmzHRF+gvUAsJvgvOfHuYYQpNKx2J6k7MOba1zhBlM4FcsYckRzQT3tJ3/AKOLdBpdRwv+VbdBqVF3eTlGT56kpdqnMRJCimFDMT9qNVhe5a8D1xBW4mzFSUksAq6lAECLKIuACBJJGO2UwGqMotZVdDE7TCmPW5sRGAszmqcwF8i2piTbrrAET5Y6NNR0gNmSvVBgNpUH7FHSBfbUdu/f0xc+CfDQakHp6aQCy8pq0k7DUYYtBE7CTabnFU4VlqbVUBUMpFgzAR6kAzF7EiTHpj0/LZmnHhryhRMXiCBY/tRBEnaSJjHN8U1D0KX4QzMUXNjF7/CrQJaE+1AViwi2okTE73P8lXGOBGJA8NgRBUakcREmBEzAmNY6yJxdcznkIM8oPymV7SB5xv5zacKOJjUoGoBGnVabsCoPkdTC8zPe+PL6LxXVGpestuksaklrKZTjmHKeGqKpYEwPmifKwM8pvvJOxxEM2+taKBaKM8MwMk25oJA5dxPrcxBhz+cWnXqBdFQyxDBpuQAYNiUJWNJmNrTcGlXYmo7EluVVaL3tAAsO3lGPaoVK4kwBvmH8QzKaSvzaQZKbC8AID5QNpvqtsOeF1WKMzsAuol2F2uvyC+8RG8wdgJwoy1KxhgpBaNXkLD/ESQB74sgyoYCggJVGFOR9489V2M3OkaQP28GBYQHteCZvOaSQpgWZwDygRI1tEs0AADYTscPEy/j0gq0gKYt3hiNRJC3Yx9m/7XbAlHggdkbTKai3hg2CgrzH7zSQonc+mLzwXJlFmFBOpoQmASZYTeRG/ovc45PiGuXTKCOc2q74u4T8GIpU6VQiIGkF5PVpB0+QEYc0vh1NIAIK+SHrawUhT9MG5XKhidQst46EnqY3PWDt1nB9SpEBfw6fyx4XX/1LVd9qSxNJu/yiGvwlkUABXtfUg0jpI5S344U8T+HaRZWKIrD7ZRmg/ZuOWI6RNtzi4PnJsFL9LX+v8sBVWRKuqdFpO87HZogrpm1jbCtH4vWLXuQfTrHPQCCwlH/4ff7tD/mf9mMxdfBXz+n/AHYzHe/vFX8sm2DvPDKWW0R4gMMsj7y3IG/Q4xnsZAaRY7ERiVqZAVbSPKbgQRI85t/LA4Xm0gSbyApv7eXcY9+trTmm5nSGmJ1drFb3G07fX88EUq5EAyo7EWjuSwI+mOEVSbcsDvr+oiY9RjioEkWKzflPKfaLDynG7gzOU54pQPh+JAAZrEG2xm/cH8sOPhj4a8ZQ5+WehphgO8sbWgfauDbCXilYNTQCx1G2qe+3Wfrj1H4UziCjRHK+lVgFYba+mdxcQY2uDc48n4tq6ulLVKfPlOrQUOgVvvMred+DkUmHNMyZkTB+z1EEjcb9QvTFd4jlzl6pUM5ESpJKmD3g2INp2O4x7JnK6FGAgyBoAAUj3mWuD+OPNvjCoi1EUAsJYkioL7LpBEmAy9bYl8B8X1OrqClVyLGa1WnSkt1lZp1nMS2oXsxLDrMfynEyvG4LT0kwewsJt2nHWVyrspK6rC5AYgXAmZiZt2vGGOV4cbRMmwudR7ywGr2QAdzj2LVAOU5hI6wT+z6jROkDzJO3mAI+uNtwQGCakCPuR9JiRh5k8oU3Cs42WAAvqAYnzYztbFiyPBKzDXUmCLc5QD0NwfQj3xzK2tFHNQzQ3PhRKJluDlSSKi1FNrMU9flB+mJaXCghB1pTA2OpgfaSo28zi7VBk0u41ML6iGYWPRjA9498ZluL5YmUrBNuVatRZuTBILC+14GIKXivFYlbgesu4JAAPOUvNZGRC1UP7D1Ggx5EifqfLC48PTXpjxSf7pjyj/8AEVDEed8eseLlqtzUNIneF1JPYm6mP2oPXrirVqaBnLUhUSeVp0BWnemyqVW0cvLviyjrX7zbIBzlNz8o8DVC7agGt5E7D0w54FxyoCFMKpkhAHBAt8jNMAxIEkTix0sxQf8AVsUJG614DAEW5x9mJ5itupxG3wnRrMwSkFAMEiAUYLPzISrqQDeFI7RfD21COtqq5itg6Qd+PUyT+rYtAAV10q2kyObTB8wSLi1sKK3F6rJUlWWSbiAtuhAmwkzAtM33wNnMlXpyAfEAYSu7CNokxtcbzuJxDSzSszgXazKJgkkwwEyJ7BgL8pMEYzgqmQLzQBkWYy7VAdY/WJzkiOZJglWHUWkEdNzsNtllpn5iVnSAQIgG06rTF4ixG+LPwH4dLMptp0DQFBU6iRIUEjlIiVJ+aQJGHJ+Hk1EmnDm8nTLG6gGAAoiRH+xxOdfp6b8MnMPznlPNmGggals+uZH4gEgXk328ur/hdGqpbS4UAEjYyGZbz3kRIPXFj4pwZahDUrPFka6kKDIuAwIB6GetxiuUKLIi+Gul1LIdIg2IJR1NlOtRDbGRi+lWSst0iKl+Uf8ACa5fSw1ByVm0AnUem3LDm+xjFz4ZTHMAIgKBO4ESAfwv5DFK+HapYDSQ0Mjab2uZvuZYkHsxAxe8tm1IAUTqBMhveJHrYY8D/UxO7aJZpVvDHQooGxPX8z73xGULMBsLz3gdPWcY4JCsJNoN7+t/O2IlqQe+PBkZvO1THlxDaaDUAJWJgAwDbcj364Fzkjp8xExvuADPQg809gcEisDcET2P9fjgPiGb5CQb9Nj/ALYZQdhVBF4lkLYkH6E3/t/xp43iLwG+7/0nGY9FxK3c/OS8Je888+IshrPiImisINULTEG3zKZkqfmEDvc9KjLKYdZWbEXB3up3BGL3lMu1VTVpVSUUSBq1OpgFgFMyu/cG89Mc1m8Y+HUpSBfUByn9ooZO/wB2T0BvGPo66tqf4bXx9JzSqkbh8O0o65/USNXiACBrBn+eIw0TcDowANx7CBi11fhHLm6OCYk6Sx0/vKbT5yNsD0fhEseWsCPtWcHpMRM+WLk1dPkxtEEZxKxnakqp6SR27dPbDTJcVrJGh9hEGNPlYne1rYL4hwFEpVl0tqVNYOoMQQZEqsBR0lhN7Y5+Ec34mnLmSy8yDUUDLcwSsSQSSZO2IqtWmKh4i3BtzlS3amCvQyZOIZydJYKzATYMx6gaZMm9pHfvjin8PVS01YiObU8t/mbZfxPkMPqtHwgmitSpknlp0Ka+WxBlie5N/wA5qdFHI8QEafs3JJ2va30A9cCKqUl3KAo9BJ3Zmi/KZFdEIoYmCBqnabTMIgvvJI8rE0JChdWoxJ0CJA6Kxjl6YnzWfCh6YEzEiAFHUhUG1wLsxY9bCMDpXNS7OiL1d2iw6BVg+1sc81alU3PlHT1muGFHecU8q7wVS2wE28x2mQNpw1emtKnz6SQOrPUv/hsB7nFX4n8VrS/V5RQXM6qrCT7DYD8dsIA1fMXLMwn5i2/tMRa0D3xONE9cgubASkGwxLE/EqmufEcRtACd8dNx9jJNUkDqyK/rfTqjzgxhTleEtqVVfSWBGtroPL3NhHXBP6FWRiDTWoomXBUD3tEgfZIB747DUqDfhm1/0H8QEDjIhVHiYZxJEsRBNNdLW2B5Za+0z5Ya5VKL1vBqUnpOQD4lF2SqPJ6W5BOwEiBa/LhL+iaWbQpDTpqUWsJG6lehgzFrcwJGNtQbUgLcquBSqxL0yYOg/epFTYE22mL4E6UKfJgRu+/OG53LeFasPHF2pVkX5gDDeasIuNhfvjrhfFqSEGAp5VaoJSrSuCrkCzLqgGRYjrM4MynGUqaFZSpNQq95iqnLqAMD7obo6uARy4Cp0KLsy6SHRmWDv4Z1aSTeYUaSLz4S7kzjYqhk2OMwAubiOMzkUSqErD9ZUXkKKGUPcv4fXS4Jbw7gmYAJg0PjOQanUMwRqIkGbQAVJ62IYHqpW+GfD89WoOtKqviUpdEQnco0ECdr7dpEbYHzOYFSpV8OWRpZTswhNUR30CCB1UHFenRlazcrQWvLl8G5tPDaCH0yVkiQ8QQAL3BIBvFji4ZLiNMQqlbL8rdbknWJi4joYvGPJeB8QNEq8TIMkdZiZi+8j6YeZX4oRTFh1nWoaJsLmSB3xwNd4NVqV2emcGFS1WxQpEtvGCramYE6WDoDZhpclDFmmCT0swHU4874vw+mKzBJg7MDZZgxPUSeX6YcL8RVcyJCSs7CnCwJN3DxvaW+hwPVEOzuSynTdWMgWgqscwFjBjHT0VF9OSCcQHbiea1oHwvOqtQIxKGoOVx8skiZIvDMoN4IaMP8vxnSKlOshH62S6wY1GVdSNhrG3eIvY0mszCuWSGR2JGgRTPcDoHG485GLHUzz1KSuml4nxHC8wMieU7qRMqZmxkkWzxDRU65G/r17GYhZeU9G4fnwyqQQ4YSKixpYdJjYk2PYziWvl5uIneJIv5eWKrwjiNJKKKzozG80okk2IekxBaRExJ68pwyPxHTJgu9JhaCdKE+RYR7NpnpOPnOp8EqCq3CBPunSp6vYBeMv0N2HyxPViDiB6UEaj/9syTsoPe+5HpgHifxOqFZq+GHuOUEi8TI1Abb+eE1f4kQX1qehM+I/wDlUyFsexwGk8I1LsCR9Yyrr8Ylk/tZe9X/AKv54zFN/wCJm/vm/wCUf9OMx3v7LX/L8zIPaD3irMZKqpD5WrqKyxA5GiDOrZdUbzv3mcc0/iNH5XUU3HzLfUInaY3HS+HWY4akGVdCbqxU1FEA21JJ09YYB1n7WF+YyaGS4p122MhWH+U6Qf3oPpj1aODYnPryMiJNrH5QbK56i7gAqjdRpjp5SO3UDBeayxFWmH1NKuRNwdGiRsSFg7wcbo8NCrPgCkpsZkA36Qwkek4A45m/Dq5Rteka3BO6gMFDdYG47d8DUxkWFz1Av8YakNiQ/FnGKa0jSSmB4iQpmFSX3VI3Khr+eKxka5XNUWgWemDMRGoAzPSMMvjG1VDvCfTnbzwqpKNdFu7qTO1mB6XxLVsXMtUBUS3Weg0joLMGdibNoEAxa7kbf4enUY7qJUSn4xCIGMIZKgKBzMFG4B5dU79cAcS+LERgKSeKwNpXkv2X36npiu/EHHXrVJqVHIABMzqYg7RMKo6X88NekTYkYkiLeWLIVA7khtSAgW1SxImQBeALT1IIxY+I8NoLTH6zxZJEeIOYRq1KqmxFxB6QDN8ee8K4jobUOtz0RRFrEyW8z7DDCr8RWbSNTBdBYlhYxZROotaRJ/DHL1OlrPVDLyjVIAIIi7O5DVWZVEqW3soKm6WUwV0xAHTT3w8yzro5QrMrxpJEECVEiNtd/wDIcKsqxcl3kwsk9l+zG8bAAn8MNU4bCFlaQ60yBNwmht7fNqaT7m4x18YBOZnMZktQKGK6i7yoMiZJOwUQqoOX5tpkzMYJy9BXpM6uDVVkp3MrVX5XJP2l2Bt59JwvcsxZ1N9SlREgy1+87KOtsLaGdWkaR0k03gMDeOUq4idwxJHeF7yMagzLccx9/wCpikCM64RGYgOng2Oq5gsgpqfvaHJVT90R0xPmXp+FV1MVq7qSezo6gT9owQO1++IM7UZl5lOsLoqk3DoYNOpPUB1BJ3AkHuOcrUSpWHjOVqIQyU3ZQpvZVdzEdiZtGLKZ3J5r4gMc4h1BV8esWIFO9Y9Cp5dXSIll9CcNVgPUZUHir+qhhsdKc3+ZiAOpnAtKo2lxWoDSzMarSzLzOjMoAG/Ki+fSME5usoU836x4KhYJgXmQIkKJ1TYgdsSsCxt92xB3C+IB8QcMorRYornw4qh2PWo4UG1oK0yf82K3Rzc56UEU2LEAgfLEDpFwCJw3zvFzUq+ElEaAwbQTBgfIhU3VdcmLnTaMbzGQceGpCNUFMKWkIqiWMKPdjO5JnYYrVuEvnNr+vSbvFNemVWNRI3EALDW6iRtIuB9MbaiKgjUUHWCHHntMX6YsH9hVwssNK7AI2snzIAkb7z7YHPBK0Npp1X0DmmC62m6NBiLz5YWNdTVsH39PjyjUpEjpFuTyjQNbNpHZQfQ6SI+pwXm3hT4bNtuKaWJtEAk7/dm2IqGVJBUVQHFzTaxje6sOkxFvInE1Wi2llcT3mbixuJ79rjDKj7sxXI5g+XzdQHmRH1yDEgOO5K3WoI3idpGMepoYNRZkKyrK4gst7lkEMsdT9LRguhTBjmBYgfMwBnb5iBcWifSdxjeZbSxDUzTPVdoO0pEEr1EHrglqA4I/iaJzAnrXV6iEIYhj+DBxIImO2O6LosatUmdLU3lPflMefNftjpa1QDSGpjVY6JB6fNyBJ/H1xHXyjLyyxG5lUsfaD9RigKsUxE7filcLOqwtAjUZO6gQfpgXLVKrtqZoi/OtzcWEHz6xiVyyjl8RhFuUU4/ExB+uIsvksy55Xmb3LOw9Nh+e2FOoTzY+U2hBFoT4r96P/XjMTf8AB+a+/V/cxmFe10fzr8RM9naGj4grAjVKtA5k0yYN7iNx0Mi22I63GqZbUWSY0zoVWHkVFvfr2w6+JPCWldfCqMToYWRl6l1MT21CbkXucefCnJJj1gCPXv8AliPTgagbgNsyoAo2kyxvxNPvEGJ+ZSDHbkGK58V8S8RV3aGLbyNoMHfsfLFg4VwIOskarAKASL2vYSZkYF+Lvh4LRZ9MGnpkAabSFaZGrVEb+d8RVNfQLcIEk3t2EbQpFW3GVCvny4Ja5tM72Ii58sdO2lbbgiCPI4BUEAg77Ym8aVi3f88bPOXVEwPvpHRzzHWQZmJk3kk7tEgRMBRebz0Gq0hUJeTUAvpEAW6sfu+QxDwqgamuF1EBSBEzeLjt+HrhjkMsNJBYPJuFJN9hJFvp6SMUqQxyZM44eIA1SDAl7Qb6VHmIuB2A698EhAvyjT2kbecT/XWNsMqeQZydKiFuzb3PQAWB3jqe+GdD4aIRaj0qrlgYVeVgRO4XUxX9qwOD4tKlkmLG58ARVk6xp6SZIghpO87zHWDIxZqeYAYpoiKavTtJNM2ZVndluQLzJHUYhb4UWJVwtgSJZoMQNTleS/ce+NZnKVVAGiohpyyhhe45wGFmUgExv2kGMT8anUN16Te0gWMjRyNaRLpzou2tGBIK+p27GR544zvClq0xq5NVzHQnqR0Mbx+0O2OP7QVkQMByyA0HZjsT0EiR0m+DstXMyGDfstKtPrswjrGHHiISUizYSvaKos4YVqYtH2hPzIdjc7efWSMdZfjKEqlbQmkEc9O0dipDafpBHUbYb1HqBtLVghNirysiI3kKZFuhNr45qZVRoFVQwBEagzKR0EwSDhjNtW/0m1ZWNpB/aqAg+CjC+krUKgdBIkiNt/bEjcUzLEMoCDYKSGJj70bjrc6ZixxrNcLRL0gqA7QXOkjzaNPriB2RR8ydiZDNfeT8oPnJwhdUrj8MZ9bwmQLzh+UeppKsyiWliOViTPYSLXkCdziWjn6eXeyoTBtNQaiwPzQS8dd1nzwsqZioAAAyLG5UajMRAYdzaQfIE7sspRqVCqABdNNvmvoUEFiTcliSOUAkk7jAnTvfdWNx6GCCBgDMn4h8QeJ4dqq8pDaU0Kb8skaXIEWvPniOr8TVV0B6jOVgoxUCqq9YdGlgPRpi4GJc5kEQHnNQqoOllhhJITVpMBeViQbgA+uFtNRUID/LzqG1XVwhKMG8mCgrfc9sPpqjKCBcRikg2MernxnactTUOsaWUcwbdLjZXE913jYjCStpqEglRH/23uJAKypF5gMbSY0mDAWWoyRy9NTEmYAK6SVGlzbcEMZE7MPMjCf4kqHlqJAWoVqAEQQ/MtQX6SDI8xhtABydnTvF1TYQMZQqWV55TBE7kb3E7i47yMM6FWEEPy6ZhmEi+2xJHphWM2XYt5rY94AHTty+oGLVwD4Xct+tHhoF1vtOkExBMAEm3oDfbDNRXSgoeobfWKVS+BAMrk6uZYBVIUyNRbSp9IgkG3Q+uG+W+D0N3qagNxJ0j1LlifZRi0ZMJUMUoVF2AlflJBZjuRI9IHTEjusTTVTufEYgAk7lR0B98ecfx2qXO1bDp3lY0q25xbR+EcuU0qGsJsdPQcxkWH0nE1Phq00HhrqvCaZlz0nrHmbYPXLkDS0WOpwWiT0apFwINl62xxV4gtGx5qjCyiFMdyDamk9z3PljjM9fVG7k5PKUHYgg36JnO1L91MZgX/i9f77Kf8xv5YzDvYx/5/OI4q9zPLcxnnZjzltcagDIaNpFtUeRxsqy3A32sN/pb0wOuVDWCkHcnVeIG4t17nEa0mQc+oT8uoyPYgxj3ivTB4eJEylsy48B4vAkcpENBi0bQNiOnlGI/izi6tTYMV/WaVgGOX5es7KSZnpinJmCbMxHYnC/jGYYFVO1zYfSbCfr1xw6/gq03Nbd15WldB9xCHlAy1/wPtb+E40nyg95H44jqdx/Vr/lPvjVIyo8sFLGxD+ELqYi+nTDANANxGo9pw/yuXDQisJJhVQHSO5ZtoF/PFb4NZwb7T9L4eniBi4JH2QWEA/4V3I7MQMVUguwnrItSSanpLfwKiPCRgm8A/snS1kixfQDJtpL27ix5GgCXaFLQPnm3sN4Ajy8rzX/AIYz5aQahAVlJVh9puXnOyk6TEmIMdZxYnrkVCSsszLEc0abQVA6iRMdFtjyXiCVN3lllEgCTZimFBIpKASQSGkQbaYEGPMiDfEGcySHLvT1qoKmLcoiCpD7qQYaO2rtierKMwCuTU6RcdJCzqH3YO5Pa4A49lwaDAwx0jqSToYABivzKOdQbg6mO2ydLUqq4BvGsq9Mzz7jGuhVek1irFWsPKTB3Q7iB6YEy2bCHQK9MLFg3iKLnoSpZY7zGGvHKZJVdKosnoSL8wGsC4VdIjoe+BKPD0YOELmLwSpX1JEMB1sMe0FUtTuZz9oDWjWvmHqUtIam4EX1zbeJgo3aCwJ+6cL6efzNMEgHRG1wI8yDEeQ/DA+XZgGC1KlMGZF4P4H88SZbJht23gAuY03mRaL4JKCbPPkRRcA2HOcKzVSJksTyhecegk/xOJDmmpGfDAcEcxC8v+GZUHzkx2xxmWN2hgOpJuSZ6wCfSwwRluGNVCsoJYxFxFt9iSo6WGCqsiei/frBVi0nzT+KFbTMAkFhCk7mQbmJ98FcM4gDpmLAqZETrWCeY3htBi3y+kxVOG1ab6ZBXSNTBW6n5TI1fzwx4Zwos/UHqBTGozf5jtNrd7nuY6mop06W4tjpFotmtCq+VesHcMviOzFkJsULMygnrBZocSLxYg4EFI0tBbRT0QV51bY2M3Ear37YcU/gqrUhgwonoSxLfgLE277bYhq/CedXevtHMusevykR6sB1thFLX0Stt4Hp1lnCub2MGq6mhnJsCoJ+ZtpMAai7EbRA+uEfxLnizKirLmYQXIFgFjoLAzucPKnBqwJ1sasWJJLm5F7eR79MMch8PUstcDxGndtIAJESdzAvuZsNtsap62lp7up3HoID+awPSLvg/wCHwuipmEYky1NI3bqQImbQCYAJ674umRocpmG1NreGLKx+yondVECNt58xKedOhiACrW1sd+kAn5j/ANPkcBNxAU5UtrYSWnlp0wRsALgW23PWNseX1eor6yoWJz27D75+spp7EXEOrUA2uXFKkR+tb7yiAFH/AMY+W3zHe5OFnEeLlSpZSA8EIGgJTBMu897n1jANTNVK7Eqx8IEMNe1R4sQv92qmei++EvF+M0qAAqlqrvLKtMDUzCeeozyCoPyrER0x0tFpbgcTJ7ftEPUJO1I+zvxCiJrq1RSQRpS7E6gSC8AkkgTotA3xX6v/APoOWpSdLZhn3ABWmd7u7jW+20BfLFbrfFTMrI1AOhDWqNI1H7XKJLRsZ/LFZ0Fun1PvjsHRqGPrCpUseeeg/wD1jP8A7Gj9f+3GYoFuw+uNYP2JOx+JjuEnaekplKQ5VRz3PiVQCepCdPrjriHw6j0ww0hWM6l1i/XUNTduxwNSqSZAIFzys2ojyOHtDiKFV0mZi94nzgxq+hOFVKVak4q0yTY5ub/PpOY9QylVuHvRYgwVPWdSEdDaZHpcdsJePkhwJsLi8jziemPSs9k1IhzpU7EARPaxsZm34YovxdlFUrEWkFgIBn5YG1oO3cY6B13HpWIzD0xu94k6Qdt/ORb8sQ0Hg7YnqmSPxxF3I2/IbYlnT3blhNOtpdWj5bnte388N0d2d0CiEA3H0Lc0fU27YRUVMR3v62I/ngqjm5eq8Dq0dN/PBUj5tsTVSwF5YODcSiq8k6D+rFhvAkyAVAkgbEWBi2L5T40oUamZKlrNpcaTPWYPqCN7+Xlfw8wY+GzEGCy3C3+1fvHn0xY6PDKakmSY3/WEell39MSV0psc8/0gMTTNpeeIcaVAL02XfVUVQoHorNfbzvvG1fzXF6mZeKRNZRILXWl2EQJ0+QxBQ4bSUamp6rcoLH2+acFVuIooGssoHQAQPQXn6DETDNqaZ++00K1+sWtwRvt1ZK2gBhF5IFwSfQbjfE1HgaTDmozH7Krpt5u079sap8dSNSlhEXYmfRRAHttgSrxlZnTRYn7VSDB8tRAFsUouqK7Wx7gJrcpyIwy3D6IJHhSDsSahPoNJmdxM9MG1MjRCRCU4+/19AwZj6YAoZupUI8SoWUWgOAsDYaUAGmO0nGHPrRgKDVYSSzE01B33WGIHacKqrqN4Ack9gcfGaRl5md5HgyK4NTU4EafujpAkH6x+GLLmMzTCF9YVVgMdejcyLsxMm+9+0YrB4uQFKLTQxGty7GfteHT3Yz0vuLnAeer0yXetUI8NnpoiqxYBTEkMQlOewAJnAtptRqXAqk27D+BNqUAO2XDI/EOVYaU1kiCyEBUW8DWQF1XvcnfHGSprBYuTzdwOvWPz+pxQ6nGkAXw/ErBNuVUpg9//ACCfPEC8YzDkCVpid4Lm+8apH0A9cWDwUi4Q/GKLsfSeqNnKgBYBQAJVjUVVnpdmvG5jC+tmXJDGvTBJ5d2G9tAN2J7jHnOb4nVUyK1TtqNQhvZKZgCPM45yPxLmaLhhXZj2dNx21fNHocGnhLopsom7E2809BzlZgQr1CNyPFOpvQUkOkCIuyyMcPxGrUsz62UT5Dze5A8hij5bjYqtFZ3VmMgo+lLXIFp/eONcRzlHZefodTufwmMEPDxbNh7po03Y2vLdU428+K+YVN1DNdrD7CA6o6SY9+ixfiDKo0tUq5hpkArqBMbhGISIvLT6YptJ2ILGArGCFIBMXgAGT2k7YjfJ1PmIg2gTeOwHl/PDqegTZdeZ7AD/AHGcIKfMZZs58aEsxp0QNTczVX17bCFFgY6G9vLFe4pxh8w4qVNKlV0AU1CgLJMXm+okyTjWT4aziPlJPUi4A6fmWMAfhhvlOHopGmZW5YiTb7oO2/UW8tsdChokTzBTf1mNUVMiInyz6AArSxk8p9ABPf8Aljr+x6/y+Gw0iW9D1N8WY1m1EAamNypYkC322O7ReNhiNhJIi03IUAeg6f5j2tOKDSJa94Ar9hK5/ZLfdb6f92MxbPDP/wAP/X/pxmC2eszjt2g/9tu/IzcmxDaSPcQCfXfzwazgQVqGi5gAvJpv5arwD+0ZGEg4pTeJRUYRssz5yrC3qD64JPEgzEs7gEQwXVcdRpPL9cTuvEyosPv4xBQqYxrZuIWqvqrFrdtLjdeovAnCz4hyYegz06bALeRrYEfaubCCAZHbGk4t4ZPgVKyj/J79WA9onEXEeM03RwtiVIAIUk7TdSLzJ2wNWk203FvvtiZSBVwVErtKmYEj0P8AXliKkJMd7RghGlSNtMx6dvpiKl59ZHuIxy51UFmzO1J1Ftt+wi8x9Mb4emoMoPMymB3N7fSDiDxDcDr/AA2+kxjEqFWkGIYGR5bH2OCU2N4T2ac00PTp/DD7hPxBGlag8tYMGOgP88J7uSw3N29byfSOnmcc1LD1wtlDc5h2sNrS3J8TgmFSfPcj88RVapbdt7wIH1b/AHxX6PEWM6uYmInpt2GCKlfoTMbgWHvOL9NSp2uMHvOfU0+04jOpm0pneSLQlzv1ZoHsMZT+IUVpNJjA+YsNXpNxhSlcdREf10OOwqt8tyexI9uoxb7PTtfdBVLG9jH9JqNRdSMzEQP1lQxJ6QWUnrsLzjrWlI8wAbu/y+wHMT+GEVLKaCbsrG0KYkd5iIxvQgb5fK51H8R+QB9MTnTqcs2IbAMYzbipafCAEnT4ktTQjoCJ1HrYm+OW4bBJYKYg7hB8zqYBmJK7ATGMy9WPmMapvuYPQRtI3EjEmbcJSpFlJMVFAHSKhPrHN0nFC00QgiBu/wCokWgSJlQJBtJ9gT2tJxs06Z2sIkgHtNxNuwk4gGZnYN+APvvjVJX2CqBO5/8AIk+uGuSbFbxY52JnD7WGhRad+t5J+sWHbAtPKGo0KC03i9/b+OGIyyqZeKjG9pbTfyhR6yxHriZK+oHSW0hQWEgKbxJ2ZhJHKoH540xFrtgR4awgacJVYFm6ydv2jf7I21Gx6dYKXLCdge3Lv2kfkox3QrklgQDJMggXC7C66YkTAFotjvN1yV1idchYWCoQ8pJJvPkBHmNsTjV0hgiLJ3HBkZyqIemqOhE2/A+1h7Y29YENbffr9Sd4segkCcaPE6LJBUzckWUAhoABsYAAM3Y+QxNTZFiCwWVgswJkXNyI0g9LnDF1y9YDrY5MiAUcpAXrBntMt3J7dz0Aw2oZYK11CtvzmFW0kvfZQdRJMCbyzYVPSVYqSxIqNribqDDcp+UwZB6bnDXKZqpVyyawFUMy6kcF9I+WIuosAWaSd5wp9cO03sAFyZ3kqVIzq1QIJtzkNOhQPvObjrEeuBszUD7whvMHVfqF6cojU+wJgTGI8vnnVyXHiAksZbSAXsSepIsJkEho2xFWy5qISasBrQCvQkCyrAA5ha2++AGuQHkbw1p7hjlOf0jL/cb95v5YzAn9gjun7p/04zBf3Aflm/Z/WKiFYfNf3/gDjliwG8esfkP44lSi46D94/xIxwuXM8xAi/NE/WI/oYUKtlwfd1jiCTmRhS27F/Tb32xCWuViLj6YMzPyEhr7W/qMBqlh+Ht/vhOoxYE3MZTzczqomm52mPpviIgkRaw/L+vwx2wBMdhv5m49pxIgX1YCLWntq7wLdOnvLGgQUwfIztFvr3/q2MZJIgQYM+e5/LHbUoi3S/vt747pVL6hAOmQCoInY7+V8bjBYi8gTla3p7bYx3tjHUA2HS89wMdMn5f7H8cZBIzOUk8trzE+Qn1wblkU3IBmDJDTf/DPXvgU2I6n+jiTxxpVVJnqTsL3j+eCUgHMEqWXE3VoSQBMn5RM7eZuMMU4LU06gZPkR+J/2xrT4ZlAY3YuyksAJ7d8SjOVBcU1UBSTIWb+YGKQVtcnMTtqkeUYEnyecZQQyhlE2kTM2IveLDrAAFpONfpw+UU1RSIFube94nbYCOmF54p5K0gcuozJ+nlbFgz3BstSp0wtZvFcXlQERY52mSbTAvc2xj1FBH8RQp5/WBCoilhIFjaBIG5sdz06xtOD3q0mp5dXqU9clipGoDWSbjbsInfA9XKoyShUVKZExyrVXVpSooHWYBEb4h4rw7wjRAqS9WdagQIUjSSLm7TB/Zww1WsCOUUEBaxOY3zebgwxUNYmVphoi0EdYF7RMxiLMIDBudjIJiJ3YibdYAwiRTUJNOGuTeoqtAJglWIPY++DMnm2hzUcGpIESCCIMadO9jfaw9sVLUDWBkr0dp3A5ELzWc1RZ6sQQLG0xYbbRt3OB/015vROmTFpJEHQNPrvbb3xG+fUgwpPRRf5pgQZF9++I2zy6SBTlwdMeJInYmDhLhL+U5jlXy2I+JndHjC3aomkAGQJkwYMn32tAAwcvFKGn7pG5A1Sx+yoYw3nOw88LFUM/wCu5FaYsz30iBbqb3m2IqmUAM0uYIzDlLCRtqUsBAt64nampO08x6H6xy0gfMPqI+y3ETUILkVTso0KI/ZHLLHYxt9MdcTrUFASmNLjflpMR0aCiyOUn5pvfFdouBBOqmOlwbC5uBtf39MEU6qTq06ixUAG0Qu3peThg0ytY2HuM0Xe5BMMWZJbSAfszf8AeALeX5AYP4VGosrlOukGoLA/aKutvUnANDMK3NoRo7kqpi2pit4mwUb2wQ2XdSWprIFidJVVO5iTc7gThlSkt7nr2ig9TkJLnOK1NZnw2BidIDTHc1TvHQfXEuf41JSnTVXIgszHxCJtp0EDS+yxF+k4VNxTxJVVJI6lgsC+/UmZGBkokFjr0SNMA7nuJIgDe+FHT0yQAOXSODOBZ5Y/0HMfdT92h/qxvFW/sU/ep/u0/wDXjMN4I/KPv3xWPzTRpsCTyj8/wj+OCMvQdoZEeBKk6lkm0kk3E/wxw1fl7mLQLGTHkRB374myVEASSxe99RBJH+EEgeuJ2ZaIvzJlLEmRcToVDSYshHWTB95F8JKX/wDRw9r5pnJUuWpgHeJPcFyBacJnSCQbeYII9iLHCKz77ExtG+0iRFfbG0IUkm9mHuNvxx0cRMu977zhfOHkHM0DqaT31H+GM1AP2AncY0lWxFtyZ646preT/XQfjjIfe8xVtHU7/wBf1tjTQJtifLRDMxuBI9Zj8MCE40JgN2m+oiSf6nG6iwAbDr+FvyximCGH8vLfEmYi0EEbf+RghDqEqbDlCGqhyg0qh1XYAD32gdvXEtakwJEsV2kkep/8YFp0iVg3B+oI2/DHdTO1CecyRsSPS/racEG7xAZr2UyfI5lGSolSkzsU/VmflYGxIJFuht0w34jxZC9Y0MuEWrQWkQVC6WEanAFuwtGFgzDahpUTG5u2+8/wwRkMwGcFkAVZLSxBbcAMYMdwIvvOAsL3iyXvyE6yGZQJQSopR0qk6wB8jGSJvs17i04k44EeuWFVZpsvzTLAKPltBuD9fPBH6Zk/7mn6ioQPqYv5xhYpBrP4dNLGBFQaehhTu09+1ow5ahRSNvxmhTLve83nM0DVY0l1KdBspN9CgyP8QPTvgfN1awqHxdNNmCkgBQLXWVQwN+3U4cqlb9ZOkClOuGJI+YWBW5kfxNsLKmVYlpDVJLamCzIAPn08tpxiVjUNr8v3hbGX/IQXLVlG5MTJXyBPXox6euGGc4rRPhlKKrpUqTbmk8pIF5A6+eAadBNItUJIBPKIHvvFx9caqZS6k0zAtex32Mj5r/ljZ27r9uWYagm4t8pNV4qrNT5dBVwxJUE37ybjyw6yFetWWmfGoL4hIANNJADaZa9h1wpoUkYWVSQCJaFg2iRG8giMMUdaa6mXST0Kx5gD1Bjyw87kz8LH5yOoyqLBZ3m+HiqzipmUbQtTT4dOxKgkrIIABE3JOActwlmCsocTzL+rfqB1IMjz9+uJHygeHmDZ5uAOumRfb+rYfcI47lRSArmvQZRpHhVX0QAAIuSBH2cZURlBbJHpG06gIsLfxKu2VejIIcMpAC+G1lIJBuO+wO845qZ94ACEMTALCOoCxMQfbDrinFaIrVtGrMqwXSzuzk8kESRMK0EbRt1wu4O1P5aqqtxzusQPb2wabgAb2Hzm2W5vtgw4cVPNUpgjcq+q/npFjeJ9cT0+EBjpWpSdzsgNz7t5TbfDLO0KYqGNLAWWdOiN7CTqMg7yBiDO8ZVkCPULNFl0rpHoFgD93Gl1KEYv+sDcSSBfEi/4Urf3B/eT+eMwt/QfIf8ALP8AqxmC4w9IV/X5Q/LhpVmQ6bAEKdr7f7ncYITMMjElREG5nvbUO4/ljMZjjuA7benL5zROZqs9JiCFBJ+YN0bqexJ6egxBUPiaQ/NFotPtt6xf0xrGY3sC47QoBXypR2SbiRf8PwwPXIJVhsd/qN/rjWMww4t+g+kNCTzkNSmdGqLTBPviWhudVrgX7T/tjMZjId8ThwUteCJ/G2IHke18ZjMYIaHy3nYE38tsdFTAK9fptjWMxsxrE4PeT5dgR2nc9jNiPKN8bzVMgr3P8oB/rtjMZgL+aY1NQ6W6xrQyyRKrRuLho/DU2rHNTLqP/TpGb/NOMxmKwARec1r7zmap5Jj8tND6b/QeeJXzC0nYGmVDCmYNroZYwWNiJ2OMxmMamChJh03O+0hp56oCdVSzLLagJJMqdgDsxODlzaAAalGohRNjpEHc/ePXGYzCVpqMiPYbxmELnVYEBwzNcCbmDpRQO25jpIxzTypYoxbkp/LK6tTTzNAYSNUBRfUQek4zGYa1+UWo2m4jLMcAos7MGcuNKkUwBLt/6QubhdyTCACSdiq4pkqNNQgpqalQ6FbU7wAQrOJPey/sqSfmAGYzBILLaHe5uZHmqVVGCVGD3YqwiHUhTIPQCQY7E3wDUoyhgSdQWZ3t08+2MxmOlRY7T995K1gbw3LcZhFUwSgCmR29em2N1uNBt1A81gfkBjMZja1O4EM0lOf3nNfNU6pVVLLAuWaSdpCgAAD6/hgbOUwD+rYqYEaZUW/wiSffGYzHGrMeJaCRtfBg36PX/vKv7zfzxmMxmA3ekZxT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3.bp.blogspot.com/-58iL2EBCQlk/UZkl54E9SUI/AAAAAAAAEqk/Cd9zoDw0SBk/s1600/kuss_von_klim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95" y="4648201"/>
            <a:ext cx="1556361" cy="20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800600"/>
            <a:ext cx="2127097" cy="1813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Features of German Expressionistic Film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Emphasis on shapes, forms, and patterns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distorted and/or </a:t>
            </a:r>
            <a:r>
              <a:rPr lang="en-US" sz="2400" dirty="0">
                <a:solidFill>
                  <a:schemeClr val="tx1"/>
                </a:solidFill>
              </a:rPr>
              <a:t>exaggerated </a:t>
            </a:r>
            <a:r>
              <a:rPr lang="en-US" sz="2400" dirty="0" smtClean="0">
                <a:solidFill>
                  <a:schemeClr val="tx1"/>
                </a:solidFill>
              </a:rPr>
              <a:t>settings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use </a:t>
            </a:r>
            <a:r>
              <a:rPr lang="en-US" sz="2400" dirty="0">
                <a:solidFill>
                  <a:schemeClr val="tx1"/>
                </a:solidFill>
              </a:rPr>
              <a:t>of oblique angles and nonparallel </a:t>
            </a:r>
            <a:r>
              <a:rPr lang="en-US" sz="2400" dirty="0" smtClean="0">
                <a:solidFill>
                  <a:schemeClr val="tx1"/>
                </a:solidFill>
              </a:rPr>
              <a:t>lines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Hypnotic and nightmarish </a:t>
            </a:r>
            <a:r>
              <a:rPr lang="en-US" sz="2800" dirty="0" smtClean="0">
                <a:solidFill>
                  <a:schemeClr val="tx1"/>
                </a:solidFill>
              </a:rPr>
              <a:t>worlds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Unnatural </a:t>
            </a:r>
            <a:r>
              <a:rPr lang="en-US" sz="2800" dirty="0">
                <a:solidFill>
                  <a:schemeClr val="tx1"/>
                </a:solidFill>
              </a:rPr>
              <a:t>costumes, </a:t>
            </a:r>
            <a:r>
              <a:rPr lang="en-US" sz="2800" dirty="0" smtClean="0">
                <a:solidFill>
                  <a:schemeClr val="tx1"/>
                </a:solidFill>
              </a:rPr>
              <a:t>hairstyles, and make-up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Highly stylized acting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Most important aspect: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Mise-en-scene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upload.wikimedia.org/wikipedia/en/f/fd/CABINET_DES_DR_CALIGARI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9" y="4267201"/>
            <a:ext cx="3510641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Mise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-en-scène…</a:t>
            </a:r>
            <a:r>
              <a:rPr lang="en-US" b="1" dirty="0" smtClean="0">
                <a:solidFill>
                  <a:srgbClr val="E500E5"/>
                </a:solidFill>
                <a:latin typeface="+mn-lt"/>
              </a:rPr>
              <a:t> </a:t>
            </a:r>
            <a:endParaRPr lang="en-US" b="1" dirty="0">
              <a:solidFill>
                <a:srgbClr val="E500E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French term, literally: "put in the scene." </a:t>
            </a:r>
          </a:p>
          <a:p>
            <a:r>
              <a:rPr lang="en-US" b="1" dirty="0" smtClean="0"/>
              <a:t>For film, refers to almost </a:t>
            </a:r>
            <a:r>
              <a:rPr lang="en-US" b="1" u="sng" dirty="0" smtClean="0"/>
              <a:t>everything that goes into the composition of the shot</a:t>
            </a:r>
            <a:r>
              <a:rPr lang="en-US" b="1" dirty="0" smtClean="0"/>
              <a:t>: 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framing, 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movement of the camera and characters, 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depth, proximity, size and proportions of the places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objects,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lighting, 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set design and general visual environment, 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even sound. 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The </a:t>
            </a:r>
            <a:r>
              <a:rPr lang="en-US" b="1" i="1" dirty="0">
                <a:solidFill>
                  <a:srgbClr val="002060"/>
                </a:solidFill>
              </a:rPr>
              <a:t>overall look and </a:t>
            </a:r>
            <a:r>
              <a:rPr lang="en-US" b="1" i="1" dirty="0" smtClean="0">
                <a:solidFill>
                  <a:srgbClr val="002060"/>
                </a:solidFill>
              </a:rPr>
              <a:t>feel </a:t>
            </a:r>
            <a:r>
              <a:rPr lang="en-US" b="1" i="1" dirty="0">
                <a:solidFill>
                  <a:srgbClr val="002060"/>
                </a:solidFill>
              </a:rPr>
              <a:t>of a movie, the sum of everything the audience sees, hears, and experiences while viewing the </a:t>
            </a:r>
            <a:r>
              <a:rPr lang="en-US" b="1" i="1" dirty="0" smtClean="0">
                <a:solidFill>
                  <a:srgbClr val="002060"/>
                </a:solidFill>
              </a:rPr>
              <a:t>movie. </a:t>
            </a:r>
            <a:endParaRPr lang="en-US" b="1" i="1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Films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The Cabinet </a:t>
            </a:r>
            <a:r>
              <a:rPr lang="en-US" sz="3200" i="1" dirty="0"/>
              <a:t>of </a:t>
            </a:r>
            <a:r>
              <a:rPr lang="en-US" sz="3200" i="1" dirty="0" err="1"/>
              <a:t>Dr</a:t>
            </a:r>
            <a:r>
              <a:rPr lang="en-US" sz="3200" i="1" dirty="0"/>
              <a:t> </a:t>
            </a:r>
            <a:r>
              <a:rPr lang="en-US" sz="3200" i="1" dirty="0" err="1"/>
              <a:t>Caligari</a:t>
            </a:r>
            <a:r>
              <a:rPr lang="en-US" sz="3200" i="1" dirty="0"/>
              <a:t> </a:t>
            </a:r>
            <a:r>
              <a:rPr lang="en-US" sz="3200" dirty="0"/>
              <a:t>(1920</a:t>
            </a:r>
            <a:r>
              <a:rPr lang="en-US" sz="3200" dirty="0" smtClean="0"/>
              <a:t>)</a:t>
            </a:r>
          </a:p>
          <a:p>
            <a:r>
              <a:rPr lang="en-US" sz="3200" i="1" dirty="0" err="1" smtClean="0"/>
              <a:t>Nosferatu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1922)</a:t>
            </a:r>
          </a:p>
          <a:p>
            <a:r>
              <a:rPr lang="en-US" sz="3200" i="1" dirty="0" smtClean="0"/>
              <a:t>Metropolis</a:t>
            </a:r>
            <a:r>
              <a:rPr lang="en-US" sz="3200" dirty="0" smtClean="0"/>
              <a:t> </a:t>
            </a:r>
            <a:r>
              <a:rPr lang="en-US" sz="3200" dirty="0"/>
              <a:t>(1927)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The Cabinet of Dr. </a:t>
            </a:r>
            <a:r>
              <a:rPr lang="en-US" i="1" dirty="0" err="1" smtClean="0"/>
              <a:t>Caligari</a:t>
            </a:r>
            <a:r>
              <a:rPr lang="en-US" i="1" dirty="0" smtClean="0"/>
              <a:t> </a:t>
            </a:r>
            <a:r>
              <a:rPr lang="en-US" sz="2800" i="1" dirty="0" smtClean="0"/>
              <a:t>(1920)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Director: </a:t>
            </a:r>
            <a:r>
              <a:rPr lang="en-US" sz="2800" dirty="0" smtClean="0">
                <a:solidFill>
                  <a:schemeClr val="tx1"/>
                </a:solidFill>
              </a:rPr>
              <a:t>Robert </a:t>
            </a:r>
            <a:r>
              <a:rPr lang="en-US" sz="2800" dirty="0" err="1">
                <a:solidFill>
                  <a:schemeClr val="tx1"/>
                </a:solidFill>
              </a:rPr>
              <a:t>Wiene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Stylized sets: distorted buildings painted </a:t>
            </a:r>
            <a:r>
              <a:rPr lang="en-US" sz="2800" dirty="0">
                <a:solidFill>
                  <a:schemeClr val="tx1"/>
                </a:solidFill>
              </a:rPr>
              <a:t>on canvas backdrops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Little </a:t>
            </a:r>
            <a:r>
              <a:rPr lang="en-US" sz="2800" dirty="0">
                <a:solidFill>
                  <a:schemeClr val="tx1"/>
                </a:solidFill>
              </a:rPr>
              <a:t>attempt at realistic </a:t>
            </a:r>
            <a:r>
              <a:rPr lang="en-US" sz="2800" dirty="0" smtClean="0">
                <a:solidFill>
                  <a:schemeClr val="tx1"/>
                </a:solidFill>
              </a:rPr>
              <a:t>performances by actors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jerky</a:t>
            </a:r>
            <a:r>
              <a:rPr lang="en-US" dirty="0">
                <a:solidFill>
                  <a:schemeClr val="tx1"/>
                </a:solidFill>
              </a:rPr>
              <a:t>, dance-like </a:t>
            </a:r>
            <a:r>
              <a:rPr lang="en-US" dirty="0" smtClean="0">
                <a:solidFill>
                  <a:schemeClr val="tx1"/>
                </a:solidFill>
              </a:rPr>
              <a:t>movements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Begins the horror-film genre</a:t>
            </a:r>
          </a:p>
          <a:p>
            <a:pPr lvl="2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2 – fair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462</TotalTime>
  <Words>483</Words>
  <Application>Microsoft Office PowerPoint</Application>
  <PresentationFormat>On-screen Show (4:3)</PresentationFormat>
  <Paragraphs>77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Century Gothic</vt:lpstr>
      <vt:lpstr>Times New Roman</vt:lpstr>
      <vt:lpstr>Apothecary</vt:lpstr>
      <vt:lpstr>Post-World War I Film in Europe</vt:lpstr>
      <vt:lpstr>1919-1933 German Expressionism</vt:lpstr>
      <vt:lpstr>Historical Background</vt:lpstr>
      <vt:lpstr>By 1933…</vt:lpstr>
      <vt:lpstr>Artistic Background</vt:lpstr>
      <vt:lpstr>Key Features of German Expressionistic Film</vt:lpstr>
      <vt:lpstr>Mise-en-scène… </vt:lpstr>
      <vt:lpstr>Key Films</vt:lpstr>
      <vt:lpstr>The Cabinet of Dr. Caligari (1920)</vt:lpstr>
      <vt:lpstr>Nosferatu (1922) </vt:lpstr>
      <vt:lpstr>Metropolis (1927)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Expressionism in Cinema</dc:title>
  <dc:creator>Chris and Karla Schloemp</dc:creator>
  <cp:lastModifiedBy>Bacon, Elisabeth    SHS-Staff</cp:lastModifiedBy>
  <cp:revision>57</cp:revision>
  <dcterms:created xsi:type="dcterms:W3CDTF">2002-11-02T17:59:39Z</dcterms:created>
  <dcterms:modified xsi:type="dcterms:W3CDTF">2017-09-29T14:31:53Z</dcterms:modified>
</cp:coreProperties>
</file>