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71" r:id="rId9"/>
    <p:sldId id="272" r:id="rId10"/>
    <p:sldId id="273" r:id="rId11"/>
    <p:sldId id="281" r:id="rId12"/>
    <p:sldId id="282" r:id="rId13"/>
    <p:sldId id="276" r:id="rId14"/>
    <p:sldId id="275" r:id="rId15"/>
    <p:sldId id="277" r:id="rId16"/>
    <p:sldId id="278" r:id="rId17"/>
    <p:sldId id="279" r:id="rId18"/>
    <p:sldId id="260" r:id="rId19"/>
    <p:sldId id="280" r:id="rId20"/>
    <p:sldId id="291" r:id="rId21"/>
    <p:sldId id="26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3" r:id="rId30"/>
    <p:sldId id="295" r:id="rId31"/>
    <p:sldId id="264" r:id="rId32"/>
    <p:sldId id="292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43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1985D-AD21-46C0-95EF-E72889FEAE4C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A1F66-B1DE-4F75-8F2C-B18A773B8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4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E677-2614-490C-92AB-6AA7063FEEDD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57962-A198-4C8C-98E1-214D7F1A43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B8B322C-977A-465D-BE4F-2347D9C0A572}" type="slidenum">
              <a:rPr lang="en-US" smtClean="0">
                <a:latin typeface="Calibri" pitchFamily="34" charset="0"/>
              </a:rPr>
              <a:pPr eaLnBrk="1" hangingPunct="1"/>
              <a:t>32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7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59BBA-4EAD-490C-97E9-151FA0C48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6ED00F-92EB-4B49-8767-38903DBAAF33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14AEA16-25B0-41DB-A781-F29FF2E0F3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56487628" TargetMode="External"/><Relationship Id="rId2" Type="http://schemas.openxmlformats.org/officeDocument/2006/relationships/hyperlink" Target="https://vimeo.com/20444351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vimeo.com/3477371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5870502" TargetMode="External"/><Relationship Id="rId2" Type="http://schemas.openxmlformats.org/officeDocument/2006/relationships/hyperlink" Target="http://vimeo.com/375405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484254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PAN%20Shot%20,%20Tilt%20shot%20and%20track%20in%20track%20out%20by%20kk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0689260" TargetMode="External"/><Relationship Id="rId2" Type="http://schemas.openxmlformats.org/officeDocument/2006/relationships/hyperlink" Target="https://www.youtube.com/watch?v=s_HuFuKiq8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vimeo.com/22842810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Desktop\Film%20Clips\Run%20Lola%20Crane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commons.org/Members/brettservice/clips/player_clip.mov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www.criticalcommons.org/Members/Periedolia/clips/touch-of-evil-opening-scene.m4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60974401" TargetMode="Externa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Desktop\Film%20Clips\SAVING_PRIVATE_RYAN%20hand%20held.avi" TargetMode="External"/><Relationship Id="rId6" Type="http://schemas.openxmlformats.org/officeDocument/2006/relationships/hyperlink" Target="https://www.youtube.com/watch?v=paO5zJGXRyc" TargetMode="External"/><Relationship Id="rId5" Type="http://schemas.openxmlformats.org/officeDocument/2006/relationships/hyperlink" Target="The%20Blair%20Witch%20Project%20(3-8)%20Movie%20CLIP%20-%20I%20Don't%20Have%20the%20Map%20(1999)%20HD.mp4" TargetMode="External"/><Relationship Id="rId4" Type="http://schemas.openxmlformats.org/officeDocument/2006/relationships/hyperlink" Target="http://www.steadishots.org/shots_detail.cfm?shotID=29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youtube.com/watch?v=AKOxbCx1LN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etapixel.com/2012/05/03/trippy-example-of-hitchcock-zoom-shot-on-a-beach/" TargetMode="External"/><Relationship Id="rId2" Type="http://schemas.openxmlformats.org/officeDocument/2006/relationships/hyperlink" Target="http://vimeo.com/videoschool/lesson/116/zoom-vs-moving-camera-whats-the-differ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http://petapixel.com/2013/02/16/dont-zoom-move-a-video-on-treating-your-zoom-as-a-series-of-prime-lense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JBlwlnJX0&amp;vl=en" TargetMode="External"/><Relationship Id="rId2" Type="http://schemas.openxmlformats.org/officeDocument/2006/relationships/hyperlink" Target="https://vimeo.com/8454811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ireonline.com/movies/features/film-studies-101-aspect-ratios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26_F7pecq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(</a:t>
            </a:r>
            <a:r>
              <a:rPr lang="en-US" sz="3600" dirty="0" smtClean="0">
                <a:hlinkClick r:id="rId2"/>
              </a:rPr>
              <a:t>2017</a:t>
            </a:r>
            <a:r>
              <a:rPr lang="en-US" sz="3600" dirty="0" smtClean="0"/>
              <a:t>, </a:t>
            </a:r>
            <a:r>
              <a:rPr lang="en-US" sz="3600" dirty="0" smtClean="0">
                <a:hlinkClick r:id="rId3"/>
              </a:rPr>
              <a:t>2018</a:t>
            </a:r>
            <a:r>
              <a:rPr lang="en-US" sz="3600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Cinematography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evanerichards.com/wp-content/gallery/oscars2012/treeofli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8" y="2819400"/>
            <a:ext cx="74558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Extreme Close-Up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looking at small detail; intense and/or evoke anxiety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8" name="Picture 4" descr="http://lucyjeangreen.files.wordpress.com/2011/07/pi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133600"/>
            <a:ext cx="61055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tles2.jpg (500×31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2154382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ia.web.britannica.com/eb-media/62/93462-004-46145F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23" y="2362200"/>
            <a:ext cx="5238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 smtClean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253" y="1524000"/>
            <a:ext cx="7745505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Over the shoulder shot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used when/for</a:t>
            </a:r>
            <a:r>
              <a:rPr lang="en-US" sz="2600" i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accent4">
                    <a:lumMod val="75000"/>
                  </a:schemeClr>
                </a:solidFill>
              </a:rPr>
              <a:t>establish position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of each </a:t>
            </a:r>
            <a:r>
              <a:rPr lang="en-US" sz="2600" i="1" dirty="0" smtClean="0">
                <a:solidFill>
                  <a:schemeClr val="accent4">
                    <a:lumMod val="75000"/>
                  </a:schemeClr>
                </a:solidFill>
              </a:rPr>
              <a:t>person; feeling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of looking at </a:t>
            </a:r>
            <a:r>
              <a:rPr lang="en-US" sz="2600" i="1" dirty="0" smtClean="0">
                <a:solidFill>
                  <a:schemeClr val="accent4">
                    <a:lumMod val="75000"/>
                  </a:schemeClr>
                </a:solidFill>
              </a:rPr>
              <a:t>person </a:t>
            </a:r>
            <a:r>
              <a:rPr lang="en-US" sz="2600" i="1" dirty="0">
                <a:solidFill>
                  <a:schemeClr val="accent4">
                    <a:lumMod val="75000"/>
                  </a:schemeClr>
                </a:solidFill>
              </a:rPr>
              <a:t>from the other's </a:t>
            </a:r>
            <a:r>
              <a:rPr lang="en-US" sz="2600" i="1" dirty="0" err="1" smtClean="0">
                <a:solidFill>
                  <a:schemeClr val="accent4">
                    <a:lumMod val="75000"/>
                  </a:schemeClr>
                </a:solidFill>
              </a:rPr>
              <a:t>pov</a:t>
            </a:r>
            <a:r>
              <a:rPr lang="en-US" sz="2600" i="1" dirty="0" smtClean="0">
                <a:solidFill>
                  <a:schemeClr val="accent4">
                    <a:lumMod val="75000"/>
                  </a:schemeClr>
                </a:solidFill>
              </a:rPr>
              <a:t>; common for conversations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2" descr="http://chasestokesmediatheory.files.wordpress.com/2012/02/large_500_days_of_summer_blu-ray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mgur.com/YCD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28850"/>
            <a:ext cx="384170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 smtClean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253" y="1524000"/>
            <a:ext cx="7745505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Point of View Shot (subjective shot)</a:t>
            </a: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as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if seeing through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the character 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  <a:hlinkClick r:id="rId2"/>
              </a:rPr>
              <a:t>BB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://cherrycadaver.files.wordpress.com/2012/06/point_of_view_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402968" cy="31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Framing </a:t>
            </a:r>
            <a:r>
              <a:rPr lang="en-US" sz="3200" dirty="0"/>
              <a:t>and </a:t>
            </a:r>
            <a:r>
              <a:rPr lang="en-US" sz="3200" dirty="0" smtClean="0"/>
              <a:t>Composition:</a:t>
            </a:r>
            <a:br>
              <a:rPr lang="en-US" sz="3200" dirty="0" smtClean="0"/>
            </a:br>
            <a:r>
              <a:rPr lang="en-US" sz="3200" dirty="0" smtClean="0"/>
              <a:t>Camera Angles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eye-level</a:t>
            </a:r>
            <a:endParaRPr lang="en-US" sz="4300" dirty="0">
              <a:latin typeface="Aparajita" pitchFamily="34" charset="0"/>
              <a:cs typeface="Aparajita" pitchFamily="34" charset="0"/>
            </a:endParaRPr>
          </a:p>
          <a:p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high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angle</a:t>
            </a:r>
          </a:p>
          <a:p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low </a:t>
            </a:r>
            <a:r>
              <a:rPr lang="en-US" sz="4300" dirty="0">
                <a:latin typeface="Aparajita" pitchFamily="34" charset="0"/>
                <a:cs typeface="Aparajita" pitchFamily="34" charset="0"/>
              </a:rPr>
              <a:t>angle</a:t>
            </a:r>
          </a:p>
          <a:p>
            <a:r>
              <a:rPr lang="en-US" sz="4300" dirty="0" err="1" smtClean="0">
                <a:latin typeface="Aparajita" pitchFamily="34" charset="0"/>
                <a:cs typeface="Aparajita" pitchFamily="34" charset="0"/>
              </a:rPr>
              <a:t>dutch</a:t>
            </a:r>
            <a:r>
              <a:rPr lang="en-US" sz="4300" dirty="0" smtClean="0">
                <a:latin typeface="Aparajita" pitchFamily="34" charset="0"/>
                <a:cs typeface="Aparajita" pitchFamily="34" charset="0"/>
              </a:rPr>
              <a:t> angle/tilt</a:t>
            </a:r>
            <a:endParaRPr lang="en-US" sz="4300" dirty="0">
              <a:latin typeface="Aparajita" pitchFamily="34" charset="0"/>
              <a:cs typeface="Aparajita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08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Angles</a:t>
            </a:r>
            <a:br>
              <a:rPr lang="en-US" sz="3200" dirty="0" smtClean="0"/>
            </a:br>
            <a:r>
              <a:rPr lang="en-US" sz="16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1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Eye-Level (straight angle)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most natural; majority of shots; attitude toward 	subject is neutral (used early in films)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0" name="Picture 2" descr="http://static.guim.co.uk/sys-images/Observer/Pix/pictures/2009/11/20/1258736473742/matt-damon-in-the-inform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Angles</a:t>
            </a:r>
            <a:br>
              <a:rPr lang="en-US" sz="3200" dirty="0" smtClean="0"/>
            </a:br>
            <a:r>
              <a:rPr lang="en-US" sz="18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 Angle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shows weakness, </a:t>
            </a:r>
            <a:b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vulnerability, </a:t>
            </a:r>
            <a:b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less authority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4" name="Picture 2" descr="http://2.bp.blogspot.com/-ybuKQcRQg0g/TeCmrjhRyXI/AAAAAAAAAEU/_eKpHnWdO_Q/s1600/HIgh_09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476210" cy="24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E0O1RYieKt0/VrCDoQnBEnI/AAAAAAAAAAM/G-i7R4FCSu0/s320/high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4005104" cy="22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Camera Angles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/>
              <a:t>(Framing and Composition)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Low Angle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sz="24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used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when/for: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	subject appears larger than life; 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importance…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3822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2.bp.blogspot.com/-0PFH1ehBdEY/T9ie8ffJs7I/AAAAAAAABfg/yggKfscwASM/s1600/citizen+kane+low+angle+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6200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Camera Angles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/>
              <a:t>(Framing and Composition)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Dutch Tilt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world is not right/out of balance…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http://reelclub.files.wordpress.com/2013/08/dtrt5.jpg?w=497&amp;h=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73392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reelclub.files.wordpress.com/2013/08/dtr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16" y="2201494"/>
            <a:ext cx="6305550" cy="335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edia.avclub.com/images/videos/videometa/2286/DTRT_c_jpg_594x334_crop_upscale_q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2201494"/>
            <a:ext cx="56578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 smtClean="0"/>
              <a:t>Framing </a:t>
            </a:r>
            <a:r>
              <a:rPr lang="en-US" sz="3200" dirty="0"/>
              <a:t>and </a:t>
            </a:r>
            <a:r>
              <a:rPr lang="en-US" sz="3200" dirty="0" smtClean="0"/>
              <a:t>Composition:</a:t>
            </a:r>
            <a:br>
              <a:rPr lang="en-US" sz="3200" dirty="0" smtClean="0"/>
            </a:br>
            <a:r>
              <a:rPr lang="en-US" sz="3200" dirty="0" smtClean="0"/>
              <a:t>“Depth”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Challenge: how </a:t>
            </a:r>
            <a:r>
              <a:rPr lang="en-US" dirty="0"/>
              <a:t>to give the illusion of </a:t>
            </a:r>
            <a:r>
              <a:rPr lang="en-US" dirty="0" smtClean="0"/>
              <a:t>depth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deep-focus composition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rule </a:t>
            </a:r>
            <a:r>
              <a:rPr lang="en-US" dirty="0"/>
              <a:t>of </a:t>
            </a:r>
            <a:r>
              <a:rPr lang="en-US" dirty="0" smtClean="0"/>
              <a:t>thirds</a:t>
            </a:r>
            <a:endParaRPr lang="en-US" dirty="0"/>
          </a:p>
        </p:txBody>
      </p:sp>
      <p:pic>
        <p:nvPicPr>
          <p:cNvPr id="11266" name="Picture 2" descr="http://classes.yale.edu/film-analysis/graphics/PDVD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3471332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arlosbaena.com/uploaded_images/Space_1-739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01272"/>
            <a:ext cx="4286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>Framing and Composition:</a:t>
            </a:r>
            <a:br>
              <a:rPr lang="en-US" sz="3200" dirty="0" smtClean="0"/>
            </a:br>
            <a:r>
              <a:rPr lang="en-US" sz="3200" dirty="0" smtClean="0"/>
              <a:t>Director’s Signature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Framing can become a director’s </a:t>
            </a:r>
            <a:r>
              <a:rPr lang="en-US" dirty="0" smtClean="0"/>
              <a:t>signature</a:t>
            </a:r>
          </a:p>
          <a:p>
            <a:pPr marL="347980" lvl="1" indent="0">
              <a:buNone/>
            </a:pPr>
            <a:r>
              <a:rPr lang="en-US" dirty="0" smtClean="0">
                <a:ea typeface="ＭＳ Ｐゴシック" pitchFamily="34" charset="-128"/>
              </a:rPr>
              <a:t>- using </a:t>
            </a:r>
            <a:r>
              <a:rPr lang="en-US" dirty="0">
                <a:ea typeface="ＭＳ Ｐゴシック" pitchFamily="34" charset="-128"/>
              </a:rPr>
              <a:t>the natural framing occurring in </a:t>
            </a:r>
            <a:r>
              <a:rPr lang="en-US" dirty="0" smtClean="0">
                <a:ea typeface="ＭＳ Ｐゴシック" pitchFamily="34" charset="-128"/>
              </a:rPr>
              <a:t>objects </a:t>
            </a:r>
          </a:p>
          <a:p>
            <a:pPr marL="805180" lvl="1" indent="-457200"/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Quentin </a:t>
            </a:r>
            <a:r>
              <a:rPr lang="en-US" dirty="0">
                <a:ea typeface="ＭＳ Ｐゴシック" pitchFamily="34" charset="-128"/>
              </a:rPr>
              <a:t>Tarantino </a:t>
            </a:r>
            <a:r>
              <a:rPr lang="en-US" dirty="0" smtClean="0">
                <a:ea typeface="ＭＳ Ｐゴシック" pitchFamily="34" charset="-128"/>
              </a:rPr>
              <a:t>– </a:t>
            </a:r>
            <a:r>
              <a:rPr lang="en-US" dirty="0" smtClean="0">
                <a:ea typeface="ＭＳ Ｐゴシック" pitchFamily="34" charset="-128"/>
                <a:hlinkClick r:id="rId2"/>
              </a:rPr>
              <a:t>from below/trunk shots</a:t>
            </a:r>
            <a:endParaRPr lang="en-US" dirty="0" smtClean="0">
              <a:ea typeface="ＭＳ Ｐゴシック" pitchFamily="34" charset="-128"/>
            </a:endParaRPr>
          </a:p>
          <a:p>
            <a:pPr marL="347980" lvl="1" indent="0">
              <a:buNone/>
            </a:pPr>
            <a:r>
              <a:rPr lang="en-US" dirty="0" smtClean="0">
                <a:ea typeface="ＭＳ Ｐゴシック" pitchFamily="34" charset="-128"/>
              </a:rPr>
              <a:t>- or direction and perspective</a:t>
            </a:r>
          </a:p>
          <a:p>
            <a:pPr marL="805180" lvl="1" indent="-457200"/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Wes Anderson – </a:t>
            </a:r>
            <a:r>
              <a:rPr lang="en-US" dirty="0" smtClean="0">
                <a:ea typeface="ＭＳ Ｐゴシック" pitchFamily="34" charset="-128"/>
                <a:hlinkClick r:id="rId3"/>
              </a:rPr>
              <a:t>from above</a:t>
            </a:r>
            <a:endParaRPr lang="en-US" dirty="0" smtClean="0">
              <a:ea typeface="ＭＳ Ｐゴシック" pitchFamily="34" charset="-128"/>
            </a:endParaRPr>
          </a:p>
          <a:p>
            <a:pPr marL="805180" lvl="1" indent="-457200"/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Stanley Kubrick – </a:t>
            </a:r>
            <a:r>
              <a:rPr lang="en-US" dirty="0" smtClean="0">
                <a:ea typeface="ＭＳ Ｐゴシック" pitchFamily="34" charset="-128"/>
                <a:hlinkClick r:id="rId4"/>
              </a:rPr>
              <a:t>one-point perspective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Definition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334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“the </a:t>
            </a:r>
            <a:r>
              <a:rPr lang="en-US" sz="2800" dirty="0"/>
              <a:t>process of capturing moving images on </a:t>
            </a:r>
            <a:r>
              <a:rPr lang="en-US" sz="2800" dirty="0" smtClean="0"/>
              <a:t>film”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/>
              <a:t>Cinematographer = Director of </a:t>
            </a:r>
            <a:r>
              <a:rPr lang="en-US" sz="2800" dirty="0" smtClean="0"/>
              <a:t>Photography or DP</a:t>
            </a:r>
            <a:endParaRPr lang="en-US" sz="2800" dirty="0"/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Makes </a:t>
            </a:r>
            <a:r>
              <a:rPr lang="en-US" sz="2800" dirty="0"/>
              <a:t>every creative choice related to composition, lighting, and camera motion—anything that audiences can see in a given shot </a:t>
            </a:r>
            <a:endParaRPr lang="en-US" sz="2800" dirty="0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depth-of-field </a:t>
            </a:r>
            <a:r>
              <a:rPr lang="en-US" sz="2800" dirty="0"/>
              <a:t>to lighting the </a:t>
            </a:r>
            <a:r>
              <a:rPr lang="en-US" sz="2800" dirty="0" smtClean="0"/>
              <a:t>set to </a:t>
            </a:r>
            <a:r>
              <a:rPr lang="en-US" sz="2800" dirty="0"/>
              <a:t>the positioning of people and objects within </a:t>
            </a:r>
            <a:r>
              <a:rPr lang="en-US" sz="2800" dirty="0" smtClean="0"/>
              <a:t>the frame to choosing </a:t>
            </a:r>
            <a:r>
              <a:rPr lang="en-US" sz="2800" dirty="0"/>
              <a:t>the lenses and film </a:t>
            </a:r>
            <a:r>
              <a:rPr lang="en-US" sz="2800" dirty="0" smtClean="0"/>
              <a:t>stock</a:t>
            </a:r>
          </a:p>
          <a:p>
            <a:pPr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One </a:t>
            </a:r>
            <a:r>
              <a:rPr lang="en-US" sz="2800" dirty="0"/>
              <a:t>of the </a:t>
            </a:r>
            <a:r>
              <a:rPr lang="en-US" sz="2800" dirty="0" smtClean="0"/>
              <a:t>director’s </a:t>
            </a:r>
            <a:r>
              <a:rPr lang="en-US" sz="2800" dirty="0"/>
              <a:t>closest </a:t>
            </a:r>
            <a:r>
              <a:rPr lang="en-US" sz="2800" dirty="0" smtClean="0"/>
              <a:t>collaborators</a:t>
            </a: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800" dirty="0" smtClean="0"/>
              <a:t>DPs </a:t>
            </a:r>
            <a:r>
              <a:rPr lang="en-US" sz="2800" dirty="0"/>
              <a:t>often accompany directors from project to </a:t>
            </a:r>
            <a:r>
              <a:rPr lang="en-US" sz="2800" dirty="0" smtClean="0"/>
              <a:t>project</a:t>
            </a:r>
            <a:endParaRPr lang="en-US" sz="2200" dirty="0" smtClean="0"/>
          </a:p>
          <a:p>
            <a:pPr>
              <a:buFont typeface="Courier New" pitchFamily="49" charset="0"/>
              <a:buChar char="o"/>
            </a:pPr>
            <a:endParaRPr lang="en-US" sz="2800" dirty="0"/>
          </a:p>
        </p:txBody>
      </p:sp>
      <p:pic>
        <p:nvPicPr>
          <p:cNvPr id="1026" name="Picture 2" descr="http://3.bp.blogspot.com/-lVdRAcwQXRM/T0WX4BTpjrI/AAAAAAAABSk/8TqCtFfHH2s/s1600/hugoc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814707" cy="47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Framing and Composition: </a:t>
            </a:r>
            <a:br>
              <a:rPr lang="en-US" sz="3600" dirty="0"/>
            </a:br>
            <a:r>
              <a:rPr lang="en-US" sz="3600" dirty="0"/>
              <a:t>Camera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Pan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Tilt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Dolly/tracking shots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Crane/“boom”/jib shots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Hand-held and </a:t>
            </a:r>
            <a:r>
              <a:rPr lang="en-US" dirty="0" err="1" smtClean="0"/>
              <a:t>steadicam</a:t>
            </a:r>
            <a:r>
              <a:rPr lang="en-US" dirty="0" smtClean="0"/>
              <a:t> </a:t>
            </a:r>
            <a:r>
              <a:rPr lang="en-US" dirty="0"/>
              <a:t>shots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Camera </a:t>
            </a:r>
            <a:r>
              <a:rPr lang="en-US" sz="2800" dirty="0"/>
              <a:t>Movement</a:t>
            </a:r>
            <a:br>
              <a:rPr lang="en-US" sz="2800" dirty="0"/>
            </a:br>
            <a:r>
              <a:rPr lang="en-US" sz="1800" dirty="0" smtClean="0"/>
              <a:t>(Framing </a:t>
            </a:r>
            <a:r>
              <a:rPr lang="en-US" sz="1800" dirty="0"/>
              <a:t>and </a:t>
            </a:r>
            <a:r>
              <a:rPr lang="en-US" sz="1800" dirty="0" smtClean="0"/>
              <a:t>Composition)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Pan – camera rotates </a:t>
            </a:r>
            <a:r>
              <a:rPr lang="en-US" dirty="0"/>
              <a:t>horizontally, side to </a:t>
            </a:r>
            <a:r>
              <a:rPr lang="en-US" dirty="0" smtClean="0"/>
              <a:t>side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Tilt – camera vertically pivots/rotates </a:t>
            </a:r>
            <a:r>
              <a:rPr lang="en-US" dirty="0"/>
              <a:t>up and down 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In pans &amp; tilts, </a:t>
            </a:r>
            <a:r>
              <a:rPr lang="en-US" dirty="0">
                <a:solidFill>
                  <a:schemeClr val="accent6">
                    <a:lumMod val="25000"/>
                  </a:schemeClr>
                </a:solidFill>
              </a:rPr>
              <a:t>camera </a:t>
            </a:r>
            <a:r>
              <a:rPr lang="en-US" dirty="0" smtClean="0">
                <a:solidFill>
                  <a:schemeClr val="accent6">
                    <a:lumMod val="25000"/>
                  </a:schemeClr>
                </a:solidFill>
              </a:rPr>
              <a:t>is in a fixed location</a:t>
            </a:r>
            <a:r>
              <a:rPr lang="en-US" dirty="0" smtClean="0"/>
              <a:t>, </a:t>
            </a:r>
            <a:r>
              <a:rPr lang="en-US" dirty="0"/>
              <a:t>it pivots or </a:t>
            </a:r>
            <a:r>
              <a:rPr lang="en-US" dirty="0" smtClean="0"/>
              <a:t>rotates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Usually </a:t>
            </a:r>
            <a:r>
              <a:rPr lang="en-US" dirty="0"/>
              <a:t>tripod </a:t>
            </a:r>
            <a:r>
              <a:rPr lang="en-US" dirty="0" smtClean="0"/>
              <a:t>mounted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>
                <a:hlinkClick r:id="rId2" action="ppaction://hlinkfile"/>
              </a:rPr>
              <a:t>example</a:t>
            </a: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Dolly/tracking </a:t>
            </a:r>
            <a:r>
              <a:rPr lang="en-US" dirty="0"/>
              <a:t>shots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Crane/“</a:t>
            </a:r>
            <a:r>
              <a:rPr lang="en-US" dirty="0"/>
              <a:t>boom</a:t>
            </a:r>
            <a:r>
              <a:rPr lang="en-US" dirty="0" smtClean="0"/>
              <a:t>”/jib </a:t>
            </a:r>
            <a:r>
              <a:rPr lang="en-US" dirty="0"/>
              <a:t>shots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Hand-held and </a:t>
            </a:r>
            <a:r>
              <a:rPr lang="en-US" dirty="0" smtClean="0"/>
              <a:t>Steadicam shots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6">
                    <a:lumMod val="25000"/>
                  </a:schemeClr>
                </a:solidFill>
              </a:rPr>
              <a:t>camera is mobile</a:t>
            </a:r>
            <a:endParaRPr lang="en-US" sz="32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lvl="1"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Camera Movement</a:t>
            </a:r>
            <a:br>
              <a:rPr lang="en-US" sz="2800" smtClean="0"/>
            </a:br>
            <a:r>
              <a:rPr lang="en-US" sz="1800" smtClean="0"/>
              <a:t>(Framing and Composition)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Movement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Dolly/tracking </a:t>
            </a:r>
            <a:r>
              <a:rPr lang="en-US" dirty="0"/>
              <a:t>shot: </a:t>
            </a:r>
            <a:r>
              <a:rPr lang="en-US" sz="2800" dirty="0" smtClean="0"/>
              <a:t>camera </a:t>
            </a:r>
            <a:r>
              <a:rPr lang="en-US" sz="2800" dirty="0"/>
              <a:t>fixed to </a:t>
            </a:r>
            <a:r>
              <a:rPr lang="en-US" sz="2800" dirty="0" smtClean="0"/>
              <a:t>wheeled </a:t>
            </a:r>
            <a:r>
              <a:rPr lang="en-US" sz="2800" dirty="0"/>
              <a:t>support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dolly </a:t>
            </a:r>
            <a:r>
              <a:rPr lang="en-US" dirty="0"/>
              <a:t>in: </a:t>
            </a:r>
            <a:endParaRPr lang="en-US" dirty="0" smtClean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frequently </a:t>
            </a:r>
            <a:r>
              <a:rPr lang="en-US" dirty="0"/>
              <a:t>used </a:t>
            </a:r>
            <a:r>
              <a:rPr lang="en-US" dirty="0" smtClean="0"/>
              <a:t>when a character realizes something/comes to a decision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dolly </a:t>
            </a:r>
            <a:r>
              <a:rPr lang="en-US" dirty="0"/>
              <a:t>out: </a:t>
            </a:r>
            <a:endParaRPr lang="en-US" dirty="0" smtClean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used </a:t>
            </a:r>
            <a:r>
              <a:rPr lang="en-US" dirty="0"/>
              <a:t>for slow </a:t>
            </a:r>
            <a:r>
              <a:rPr lang="en-US" dirty="0" smtClean="0"/>
              <a:t>disclosure</a:t>
            </a:r>
          </a:p>
          <a:p>
            <a:pPr lvl="2"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2000" i="1" dirty="0" smtClean="0">
                <a:hlinkClick r:id="rId2"/>
              </a:rPr>
              <a:t>True Detective</a:t>
            </a:r>
            <a:endParaRPr lang="en-US" sz="2000" i="1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hlinkClick r:id="rId3"/>
              </a:rPr>
              <a:t>Spike Lee - dolly</a:t>
            </a:r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i="1" dirty="0" smtClean="0">
                <a:hlinkClick r:id="rId4"/>
              </a:rPr>
              <a:t>Wes Anderson</a:t>
            </a:r>
            <a:endParaRPr lang="en-US" sz="2000" i="1" dirty="0"/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Picture 5" descr="Film 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2" y="152400"/>
            <a:ext cx="2371725" cy="16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Movement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Boom/jib </a:t>
            </a:r>
            <a:r>
              <a:rPr lang="en-US" dirty="0"/>
              <a:t>shots:  Camera mounted on counterweighted boom 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some </a:t>
            </a:r>
            <a:r>
              <a:rPr lang="en-US" dirty="0"/>
              <a:t>telescope in or </a:t>
            </a:r>
            <a:r>
              <a:rPr lang="en-US" dirty="0" smtClean="0"/>
              <a:t>out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 smtClean="0"/>
              <a:t>for pans </a:t>
            </a:r>
            <a:r>
              <a:rPr lang="en-US" dirty="0"/>
              <a:t>&amp; </a:t>
            </a:r>
            <a:r>
              <a:rPr lang="en-US" dirty="0" smtClean="0"/>
              <a:t>tilts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Crane </a:t>
            </a:r>
            <a:r>
              <a:rPr lang="en-US" dirty="0"/>
              <a:t>shots:  </a:t>
            </a:r>
            <a:r>
              <a:rPr lang="en-US" dirty="0" smtClean="0"/>
              <a:t>similar look to boom shot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b</a:t>
            </a:r>
            <a:r>
              <a:rPr lang="en-US" dirty="0" smtClean="0"/>
              <a:t>ut motorized/hydraulics </a:t>
            </a:r>
            <a:r>
              <a:rPr lang="en-US" dirty="0"/>
              <a:t>for </a:t>
            </a:r>
            <a:r>
              <a:rPr lang="en-US" dirty="0" smtClean="0"/>
              <a:t>movement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34" charset="-128"/>
              </a:rPr>
              <a:t>typically </a:t>
            </a:r>
            <a:r>
              <a:rPr lang="en-US" sz="2400" dirty="0">
                <a:ea typeface="ＭＳ Ｐゴシック" pitchFamily="34" charset="-128"/>
              </a:rPr>
              <a:t>long or extremely long </a:t>
            </a:r>
            <a:r>
              <a:rPr lang="en-US" sz="2400" dirty="0" smtClean="0">
                <a:ea typeface="ＭＳ Ｐゴシック" pitchFamily="34" charset="-128"/>
              </a:rPr>
              <a:t>shots and long takes</a:t>
            </a:r>
            <a:endParaRPr lang="en-US" sz="2400" dirty="0">
              <a:ea typeface="ＭＳ Ｐゴシック" pitchFamily="34" charset="-128"/>
            </a:endParaRPr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" name="Run Lola Cran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0"/>
            <a:ext cx="2485030" cy="16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Movement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>
                <a:ea typeface="ＭＳ Ｐゴシック" pitchFamily="34" charset="-128"/>
              </a:rPr>
              <a:t>Crane and </a:t>
            </a:r>
            <a:r>
              <a:rPr lang="en-US" dirty="0" smtClean="0">
                <a:ea typeface="ＭＳ Ｐゴシック" pitchFamily="34" charset="-128"/>
              </a:rPr>
              <a:t>boom shots… </a:t>
            </a: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chemeClr val="accent6">
                  <a:lumMod val="10000"/>
                </a:schemeClr>
              </a:solidFill>
              <a:hlinkClick r:id="rId2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hlinkClick r:id="rId2"/>
              </a:rPr>
              <a:t>Opening of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hlinkClick r:id="rId2"/>
              </a:rPr>
              <a:t>Touch of Evil</a:t>
            </a:r>
            <a:endParaRPr lang="en-US" i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hlinkClick r:id="rId3"/>
              </a:rPr>
              <a:t>Opening of </a:t>
            </a:r>
            <a:r>
              <a:rPr lang="en-US" i="1" dirty="0" smtClean="0">
                <a:solidFill>
                  <a:schemeClr val="accent6">
                    <a:lumMod val="10000"/>
                  </a:schemeClr>
                </a:solidFill>
                <a:hlinkClick r:id="rId3"/>
              </a:rPr>
              <a:t>The Player</a:t>
            </a:r>
            <a:endParaRPr lang="en-US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Picture 2" descr="http://wiki.fis-ski.com/images/Crane_came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ronchoir.com/Photo/Recording06/Enlarge/Boo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2147455" cy="15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3.gstatic.com/images?q=tbn:ANd9GcT-NwgwtML6m1T-he1ebecewwybZZ-H3XAUyo06z8wJfIz67Qph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84" y="228600"/>
            <a:ext cx="2695575" cy="179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rs.co.il/upload/minimoteboat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8773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Movement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/>
              <a:t>Hand-held and </a:t>
            </a:r>
            <a:r>
              <a:rPr lang="en-US" dirty="0" err="1" smtClean="0"/>
              <a:t>Steadicam</a:t>
            </a:r>
            <a:r>
              <a:rPr lang="en-US" dirty="0" smtClean="0"/>
              <a:t> shots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can pan, tilt, </a:t>
            </a:r>
            <a:r>
              <a:rPr lang="en-US" dirty="0"/>
              <a:t>or </a:t>
            </a:r>
            <a:r>
              <a:rPr lang="en-US" dirty="0" smtClean="0"/>
              <a:t>track 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Hand-held </a:t>
            </a:r>
            <a:endParaRPr lang="en-US" dirty="0" smtClean="0"/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movement </a:t>
            </a:r>
            <a:r>
              <a:rPr lang="en-US" dirty="0"/>
              <a:t>is obviously “unsteady”--which is how we know it’s a hand-held </a:t>
            </a:r>
            <a:r>
              <a:rPr lang="en-US" dirty="0" smtClean="0"/>
              <a:t>shot 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Steadicam</a:t>
            </a:r>
          </a:p>
          <a:p>
            <a:pPr lvl="2">
              <a:buFont typeface="Courier New" pitchFamily="49" charset="0"/>
              <a:buChar char="o"/>
            </a:pPr>
            <a:r>
              <a:rPr lang="en-US" dirty="0" smtClean="0"/>
              <a:t>a </a:t>
            </a:r>
            <a:r>
              <a:rPr lang="en-US" dirty="0"/>
              <a:t>patented device </a:t>
            </a:r>
            <a:r>
              <a:rPr lang="en-US" dirty="0" smtClean="0"/>
              <a:t>that steadies camera, </a:t>
            </a:r>
            <a:r>
              <a:rPr lang="en-US" dirty="0"/>
              <a:t>producing a relatively smooth movement, even when walking or </a:t>
            </a:r>
            <a:r>
              <a:rPr lang="en-US" dirty="0" smtClean="0"/>
              <a:t>running</a:t>
            </a:r>
            <a:endParaRPr lang="en-US" dirty="0"/>
          </a:p>
          <a:p>
            <a:pPr lvl="2">
              <a:buFont typeface="Courier New" pitchFamily="49" charset="0"/>
              <a:buChar char="o"/>
            </a:pPr>
            <a:r>
              <a:rPr lang="en-US" dirty="0"/>
              <a:t>Steadicam first used in Rocky (1976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4964"/>
            <a:ext cx="2958152" cy="575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Movement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Steadicam</a:t>
            </a:r>
            <a:endParaRPr lang="en-US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5" action="ppaction://hlinkfile"/>
              </a:rPr>
              <a:t>Handheld</a:t>
            </a:r>
            <a:r>
              <a:rPr lang="en-US" dirty="0" smtClean="0"/>
              <a:t> </a:t>
            </a:r>
            <a:r>
              <a:rPr lang="en-US" sz="2800" i="1" dirty="0" smtClean="0">
                <a:hlinkClick r:id="rId6"/>
              </a:rPr>
              <a:t>(BV) </a:t>
            </a:r>
            <a:endParaRPr lang="en-US" i="1" dirty="0"/>
          </a:p>
        </p:txBody>
      </p:sp>
      <p:pic>
        <p:nvPicPr>
          <p:cNvPr id="4" name="SAVING_PRIVATE_RYAN hand held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5725" y="2763293"/>
            <a:ext cx="6096000" cy="406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Framing and Composition: </a:t>
            </a:r>
            <a:br>
              <a:rPr lang="en-US" sz="2800" dirty="0" smtClean="0"/>
            </a:br>
            <a:r>
              <a:rPr lang="en-US" sz="2800" dirty="0" smtClean="0"/>
              <a:t>Camera </a:t>
            </a:r>
            <a:r>
              <a:rPr lang="en-US" sz="2800" strike="sngStrike" dirty="0" smtClean="0">
                <a:solidFill>
                  <a:srgbClr val="C00000"/>
                </a:solidFill>
              </a:rPr>
              <a:t>Movement</a:t>
            </a:r>
            <a:endParaRPr lang="en-US" sz="2800" strike="sngStrike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Zoom</a:t>
            </a:r>
          </a:p>
          <a:p>
            <a:pPr lvl="1"/>
            <a:r>
              <a:rPr lang="en-US" sz="2400" dirty="0" smtClean="0"/>
              <a:t>camera </a:t>
            </a:r>
            <a:r>
              <a:rPr lang="en-US" sz="2400" dirty="0"/>
              <a:t>doesn’t move, but </a:t>
            </a:r>
            <a:r>
              <a:rPr lang="en-US" sz="2400" dirty="0" smtClean="0"/>
              <a:t>frame </a:t>
            </a:r>
            <a:r>
              <a:rPr lang="en-US" sz="2400" dirty="0"/>
              <a:t>changes as the lens focal length is </a:t>
            </a:r>
            <a:r>
              <a:rPr lang="en-US" sz="2400" dirty="0" smtClean="0"/>
              <a:t>changed</a:t>
            </a:r>
          </a:p>
          <a:p>
            <a:pPr lvl="1"/>
            <a:r>
              <a:rPr lang="en-US" sz="2400" dirty="0" smtClean="0"/>
              <a:t>zoom in </a:t>
            </a:r>
            <a:r>
              <a:rPr lang="en-US" sz="2400" dirty="0"/>
              <a:t>or </a:t>
            </a:r>
            <a:r>
              <a:rPr lang="en-US" sz="2400" dirty="0" smtClean="0"/>
              <a:t>out/magnification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Dolly/Tracking v. Zooming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914400"/>
            <a:ext cx="46482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900" dirty="0" smtClean="0">
              <a:ea typeface="ＭＳ Ｐゴシック" pitchFamily="34" charset="-128"/>
              <a:hlinkClick r:id="rId2"/>
            </a:endParaRPr>
          </a:p>
          <a:p>
            <a:endParaRPr lang="en-US" sz="1900" dirty="0">
              <a:ea typeface="ＭＳ Ｐゴシック" pitchFamily="34" charset="-128"/>
              <a:hlinkClick r:id="rId2"/>
            </a:endParaRPr>
          </a:p>
          <a:p>
            <a:r>
              <a:rPr lang="en-US" sz="2400" dirty="0" smtClean="0">
                <a:ea typeface="ＭＳ Ｐゴシック" pitchFamily="34" charset="-128"/>
                <a:hlinkClick r:id="rId2"/>
              </a:rPr>
              <a:t>Explained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5" name="Picture 5" descr="focal-length-3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062102"/>
            <a:ext cx="4391891" cy="56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Cinematography v. </a:t>
            </a:r>
            <a:r>
              <a:rPr lang="en-US" sz="4000" dirty="0" err="1" smtClean="0"/>
              <a:t>Mise</a:t>
            </a:r>
            <a:r>
              <a:rPr lang="en-US" sz="4000" dirty="0" smtClean="0"/>
              <a:t> en Scene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745505" cy="45720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altLang="ja-JP" dirty="0" err="1" smtClean="0">
                <a:ea typeface="ＭＳ Ｐゴシック" pitchFamily="34" charset="-128"/>
              </a:rPr>
              <a:t>Mise</a:t>
            </a:r>
            <a:r>
              <a:rPr lang="en-US" altLang="ja-JP" dirty="0" smtClean="0">
                <a:ea typeface="ＭＳ Ｐゴシック" pitchFamily="34" charset="-128"/>
              </a:rPr>
              <a:t> en Scene </a:t>
            </a:r>
            <a:r>
              <a:rPr lang="en-US" altLang="ja-JP" dirty="0">
                <a:ea typeface="ＭＳ Ｐゴシック" pitchFamily="34" charset="-128"/>
              </a:rPr>
              <a:t>refers to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what is filmed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ja-JP" dirty="0" smtClean="0">
                <a:ea typeface="ＭＳ Ｐゴシック" pitchFamily="34" charset="-128"/>
              </a:rPr>
              <a:t>Cinematography </a:t>
            </a:r>
            <a:r>
              <a:rPr lang="en-US" altLang="ja-JP" dirty="0">
                <a:ea typeface="ＭＳ Ｐゴシック" pitchFamily="34" charset="-128"/>
              </a:rPr>
              <a:t>refers to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how it is </a:t>
            </a:r>
            <a:r>
              <a:rPr lang="en-US" altLang="ja-JP" dirty="0" smtClean="0">
                <a:ea typeface="ＭＳ Ｐゴシック" pitchFamily="34" charset="-128"/>
              </a:rPr>
              <a:t>filmed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altLang="ja-JP" dirty="0" smtClean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altLang="ja-JP" i="1" dirty="0" smtClean="0">
                <a:ea typeface="ＭＳ Ｐゴシック" pitchFamily="34" charset="-128"/>
              </a:rPr>
              <a:t>Some elements – like lighting, can be both </a:t>
            </a:r>
            <a:endParaRPr lang="en-US" altLang="ja-JP" i="1" dirty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1026" name="Picture 2" descr="http://2.bp.blogspot.com/-7QZR3ya-Lqk/Uk8b2IA-vjI/AAAAAAAAiwM/Bs8zr6gjbkA/s1600/Ameli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834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Dolly/Tracking v. Zooming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19200"/>
            <a:ext cx="4648200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900" dirty="0" smtClean="0">
              <a:ea typeface="ＭＳ Ｐゴシック" pitchFamily="34" charset="-128"/>
            </a:endParaRPr>
          </a:p>
          <a:p>
            <a:r>
              <a:rPr lang="en-US" sz="1900" dirty="0" smtClean="0">
                <a:ea typeface="ＭＳ Ｐゴシック" pitchFamily="34" charset="-128"/>
              </a:rPr>
              <a:t>Left (dolly/tracking):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Camera moves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Relation of back/foreground changes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distortion at edges</a:t>
            </a:r>
            <a:endParaRPr lang="en-US" sz="1900" dirty="0">
              <a:ea typeface="ＭＳ Ｐゴシック" pitchFamily="34" charset="-128"/>
            </a:endParaRPr>
          </a:p>
          <a:p>
            <a:pPr lvl="1"/>
            <a:endParaRPr lang="en-US" sz="1900" dirty="0" smtClean="0">
              <a:ea typeface="ＭＳ Ｐゴシック" pitchFamily="34" charset="-128"/>
            </a:endParaRPr>
          </a:p>
          <a:p>
            <a:r>
              <a:rPr lang="en-US" sz="1900" dirty="0" smtClean="0">
                <a:ea typeface="ＭＳ Ｐゴシック" pitchFamily="34" charset="-128"/>
              </a:rPr>
              <a:t>Right (zoom): 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Camera stationary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Change of focal length 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Relation of back/foreground (flattening)</a:t>
            </a:r>
          </a:p>
          <a:p>
            <a:pPr lvl="1"/>
            <a:r>
              <a:rPr lang="en-US" sz="1900" dirty="0" smtClean="0">
                <a:ea typeface="ＭＳ Ｐゴシック" pitchFamily="34" charset="-128"/>
              </a:rPr>
              <a:t>Zooming tends to be less </a:t>
            </a:r>
            <a:br>
              <a:rPr lang="en-US" sz="1900" dirty="0" smtClean="0">
                <a:ea typeface="ＭＳ Ｐゴシック" pitchFamily="34" charset="-128"/>
              </a:rPr>
            </a:br>
            <a:r>
              <a:rPr lang="en-US" sz="1900" dirty="0" smtClean="0">
                <a:ea typeface="ＭＳ Ｐゴシック" pitchFamily="34" charset="-128"/>
              </a:rPr>
              <a:t>natural </a:t>
            </a:r>
          </a:p>
          <a:p>
            <a:pPr lvl="2"/>
            <a:r>
              <a:rPr lang="en-US" sz="1600" dirty="0" smtClean="0">
                <a:ea typeface="ＭＳ Ｐゴシック" pitchFamily="34" charset="-128"/>
                <a:hlinkClick r:id="rId2"/>
              </a:rPr>
              <a:t>ex: re-</a:t>
            </a:r>
            <a:r>
              <a:rPr lang="en-US" sz="1600" dirty="0" err="1" smtClean="0">
                <a:ea typeface="ＭＳ Ｐゴシック" pitchFamily="34" charset="-128"/>
                <a:hlinkClick r:id="rId2"/>
              </a:rPr>
              <a:t>inact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  <a:hlinkClick r:id="rId3"/>
              </a:rPr>
              <a:t>ex: rock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  <a:hlinkClick r:id="rId4"/>
              </a:rPr>
              <a:t>ex: street </a:t>
            </a:r>
            <a:endParaRPr lang="en-US" sz="1600" dirty="0" smtClean="0">
              <a:ea typeface="ＭＳ Ｐゴシック" pitchFamily="34" charset="-128"/>
            </a:endParaRPr>
          </a:p>
        </p:txBody>
      </p:sp>
      <p:pic>
        <p:nvPicPr>
          <p:cNvPr id="5" name="Picture 5" descr="focal-length-3_00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0854" y="762000"/>
            <a:ext cx="46254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Framing and Composition: </a:t>
            </a:r>
            <a:br>
              <a:rPr lang="en-US" sz="2800" dirty="0"/>
            </a:br>
            <a:r>
              <a:rPr lang="en-US" sz="2800" dirty="0"/>
              <a:t>Camera Movement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And there are endless combinations…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hlinkClick r:id="rId2"/>
              </a:rPr>
              <a:t>Jaws, etc</a:t>
            </a:r>
            <a:r>
              <a:rPr lang="en-US" dirty="0" smtClean="0"/>
              <a:t>. </a:t>
            </a:r>
            <a:r>
              <a:rPr lang="en-US" sz="1800" dirty="0" smtClean="0"/>
              <a:t>(1:20)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>
                <a:ea typeface="ＭＳ Ｐゴシック" pitchFamily="34" charset="-128"/>
                <a:hlinkClick r:id="rId3"/>
              </a:rPr>
              <a:t>Now you see it</a:t>
            </a:r>
            <a:endParaRPr lang="en-US" sz="1800" dirty="0">
              <a:ea typeface="ＭＳ Ｐゴシック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41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9563"/>
            <a:ext cx="7772400" cy="85248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800" dirty="0"/>
              <a:t>Framing and Composition:</a:t>
            </a:r>
            <a:br>
              <a:rPr lang="en-US" sz="2800" dirty="0"/>
            </a:br>
            <a:r>
              <a:rPr lang="en-US" sz="2800" dirty="0"/>
              <a:t>Aspect </a:t>
            </a:r>
            <a:r>
              <a:rPr lang="en-US" sz="2800" dirty="0" smtClean="0"/>
              <a:t>Ratio </a:t>
            </a:r>
            <a:r>
              <a:rPr lang="en-US" sz="2800" dirty="0" smtClean="0">
                <a:ea typeface="ＭＳ Ｐゴシック" pitchFamily="34" charset="-128"/>
              </a:rPr>
              <a:t>(ratio of width to height)</a:t>
            </a:r>
          </a:p>
        </p:txBody>
      </p:sp>
      <p:pic>
        <p:nvPicPr>
          <p:cNvPr id="14339" name="Picture 10" descr="rules of the gam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08" r="-23608"/>
          <a:stretch>
            <a:fillRect/>
          </a:stretch>
        </p:blipFill>
        <p:spPr>
          <a:xfrm>
            <a:off x="241300" y="1517650"/>
            <a:ext cx="4254500" cy="2212975"/>
          </a:xfrm>
        </p:spPr>
      </p:pic>
      <p:pic>
        <p:nvPicPr>
          <p:cNvPr id="14340" name="Picture 11" descr="alien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4" r="-2614"/>
          <a:stretch>
            <a:fillRect/>
          </a:stretch>
        </p:blipFill>
        <p:spPr>
          <a:xfrm>
            <a:off x="4495800" y="1517650"/>
            <a:ext cx="4254500" cy="2212975"/>
          </a:xfrm>
        </p:spPr>
      </p:pic>
      <p:pic>
        <p:nvPicPr>
          <p:cNvPr id="14341" name="Picture 12" descr="rebel-without-a-cause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79" b="-19679"/>
          <a:stretch>
            <a:fillRect/>
          </a:stretch>
        </p:blipFill>
        <p:spPr>
          <a:xfrm>
            <a:off x="2260600" y="4170363"/>
            <a:ext cx="4205288" cy="2187575"/>
          </a:xfrm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63538" y="3730625"/>
            <a:ext cx="4197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/>
              <a:t>Rules of the Game</a:t>
            </a:r>
            <a:r>
              <a:rPr lang="en-US" dirty="0"/>
              <a:t>, Jean Renoir, 1939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1.33:1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4741863" y="3730625"/>
            <a:ext cx="3563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/>
              <a:t>Aliens</a:t>
            </a:r>
            <a:r>
              <a:rPr lang="en-US"/>
              <a:t>, James Cameron, 1986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1.85:1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1765300" y="6064250"/>
            <a:ext cx="5453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i="1"/>
              <a:t>Rebel Without A Cause</a:t>
            </a:r>
            <a:r>
              <a:rPr lang="en-US"/>
              <a:t>, Nicholas Ray, 1955</a:t>
            </a:r>
            <a:endParaRPr lang="en-US">
              <a:solidFill>
                <a:schemeClr val="tx2"/>
              </a:solidFill>
            </a:endParaRPr>
          </a:p>
          <a:p>
            <a:pPr algn="ctr"/>
            <a:r>
              <a:rPr lang="en-US">
                <a:solidFill>
                  <a:schemeClr val="tx2"/>
                </a:solidFill>
              </a:rPr>
              <a:t>2.35:1 (Cinemascope)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 lIns="90487" tIns="44450" rIns="90487" bIns="44450">
            <a:normAutofit/>
          </a:bodyPr>
          <a:lstStyle/>
          <a:p>
            <a:pPr algn="l" eaLnBrk="1" hangingPunct="1"/>
            <a:r>
              <a:rPr lang="en-US" sz="2800" dirty="0" smtClean="0">
                <a:effectLst/>
                <a:ea typeface="ＭＳ Ｐゴシック" pitchFamily="34" charset="-128"/>
              </a:rPr>
              <a:t>Aspect Ratio</a:t>
            </a:r>
            <a:br>
              <a:rPr lang="en-US" sz="2800" dirty="0" smtClean="0">
                <a:effectLst/>
                <a:ea typeface="ＭＳ Ｐゴシック" pitchFamily="34" charset="-128"/>
              </a:rPr>
            </a:br>
            <a:endParaRPr lang="en-US" sz="2800" dirty="0" smtClean="0">
              <a:effectLst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1928813"/>
          </a:xfrm>
        </p:spPr>
        <p:txBody>
          <a:bodyPr lIns="90487" tIns="44450" rIns="90487" bIns="44450"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676400" y="624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9017"/>
            <a:ext cx="4249016" cy="583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5359706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Explanation</a:t>
            </a: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EG: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now you see it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51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Elements of Cinematography</a:t>
            </a:r>
            <a:endParaRPr lang="en-US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Framing and Composition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shot types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camera angles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depth </a:t>
            </a:r>
            <a:endParaRPr lang="en-US" dirty="0" smtClean="0"/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camera movement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aspect ratio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l</a:t>
            </a:r>
            <a:r>
              <a:rPr lang="en-US" dirty="0" smtClean="0"/>
              <a:t>ighting*</a:t>
            </a:r>
          </a:p>
          <a:p>
            <a:pPr marL="292100" lvl="1" indent="-292100">
              <a:spcBef>
                <a:spcPts val="0"/>
              </a:spcBef>
              <a:buClr>
                <a:schemeClr val="accent1"/>
              </a:buClr>
              <a:buSzPct val="70000"/>
              <a:buFont typeface="Courier New" pitchFamily="49" charset="0"/>
              <a:buChar char="o"/>
            </a:pPr>
            <a:r>
              <a:rPr lang="en-US" sz="3200" dirty="0" smtClean="0"/>
              <a:t>Camera and exposure </a:t>
            </a:r>
            <a:r>
              <a:rPr lang="en-US" sz="3200" dirty="0"/>
              <a:t>choices, film stock and </a:t>
            </a:r>
            <a:r>
              <a:rPr lang="en-US" sz="3200" dirty="0" smtClean="0"/>
              <a:t>lenses*</a:t>
            </a:r>
            <a:endParaRPr lang="en-US" sz="3200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Framing and Composition:</a:t>
            </a:r>
            <a:br>
              <a:rPr lang="en-US" sz="3200" dirty="0" smtClean="0"/>
            </a:br>
            <a:r>
              <a:rPr lang="en-US" sz="3200" dirty="0"/>
              <a:t>S</a:t>
            </a:r>
            <a:r>
              <a:rPr lang="en-US" sz="3200" dirty="0" smtClean="0"/>
              <a:t>hot Types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/>
              <a:t>extreme </a:t>
            </a:r>
            <a:r>
              <a:rPr lang="en-US" dirty="0" smtClean="0"/>
              <a:t>long </a:t>
            </a:r>
            <a:r>
              <a:rPr lang="en-US" dirty="0"/>
              <a:t>(ELS)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long (LS)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medium </a:t>
            </a:r>
            <a:r>
              <a:rPr lang="en-US" dirty="0"/>
              <a:t>(MS)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close-up </a:t>
            </a:r>
            <a:r>
              <a:rPr lang="en-US" dirty="0"/>
              <a:t>(CU)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extreme close-up (ECU)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 smtClean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9253" y="1524000"/>
            <a:ext cx="7745505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Extreme Long Shot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US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aka: 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 </a:t>
            </a:r>
          </a:p>
          <a:p>
            <a:pPr marL="347980" lvl="1" indent="0">
              <a:buNone/>
            </a:pPr>
            <a:r>
              <a:rPr lang="en-US" sz="2200" i="1" dirty="0" smtClean="0">
                <a:solidFill>
                  <a:schemeClr val="accent4">
                    <a:lumMod val="75000"/>
                  </a:schemeClr>
                </a:solidFill>
              </a:rPr>
              <a:t>setting the scene – the what/where</a:t>
            </a:r>
            <a:endParaRPr lang="en-US" sz="2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ages1.wikia.nocookie.net/__cb20100114191139/lotr/images/4/4f/Roturn_King-Minas_Tiri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30" y="2057400"/>
            <a:ext cx="6036734" cy="3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Long Shot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used when/for: 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	also 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</a:rPr>
              <a:t>estb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, but for characters, etc.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819400"/>
            <a:ext cx="3962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712243"/>
            <a:ext cx="413578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Medium Long Shot and Medium Shot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	most common; dialog…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4098" name="Picture 2" descr="http://ww4.hdnux.com/photos/12/00/22/2622631/3/628x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4762500" cy="31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elclub.files.wordpress.com/2013/10/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Shot Types</a:t>
            </a:r>
            <a:br>
              <a:rPr lang="en-US" sz="3200" dirty="0" smtClean="0"/>
            </a:br>
            <a:r>
              <a:rPr lang="en-US" sz="2000" dirty="0"/>
              <a:t>(Framing and Composition)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Close-Up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used when/for: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</a:rPr>
              <a:t>show detail and emotion; dramatic effect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http://www.filmoa.com/img/article/2013_04/oblivion_intro/img/tom_cruise_oblivion_film_2013_close_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828800" cy="9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_9LDYQ-UcDSk/TQL76xeq_sI/AAAAAAAAAug/oBYCPE3KtfA/s1600/npbs-thumb-510x340-28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6625"/>
            <a:ext cx="4019550" cy="2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ollywoodreporter.com/sites/default/files/2013/03/world_war_z_a_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1678308"/>
            <a:ext cx="61722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raduate fish ta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29" y="1467140"/>
            <a:ext cx="7654925" cy="33845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 descr="http://img.photobucket.com/albums/v460/dyd/closeup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370169"/>
            <a:ext cx="48768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7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1391</TotalTime>
  <Words>709</Words>
  <Application>Microsoft Office PowerPoint</Application>
  <PresentationFormat>On-screen Show (4:3)</PresentationFormat>
  <Paragraphs>269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Aparajita</vt:lpstr>
      <vt:lpstr>Calibri</vt:lpstr>
      <vt:lpstr>Courier New</vt:lpstr>
      <vt:lpstr>Rockwell</vt:lpstr>
      <vt:lpstr>Wingdings</vt:lpstr>
      <vt:lpstr>Wingdings 2</vt:lpstr>
      <vt:lpstr>Foundry</vt:lpstr>
      <vt:lpstr>(2017, 2018) Cinematography</vt:lpstr>
      <vt:lpstr>Definition</vt:lpstr>
      <vt:lpstr>Cinematography v. Mise en Scene</vt:lpstr>
      <vt:lpstr>Elements of Cinematography</vt:lpstr>
      <vt:lpstr>Framing and Composition: Shot Types</vt:lpstr>
      <vt:lpstr>Shot Types (Framing and Composition)</vt:lpstr>
      <vt:lpstr>Shot Types (Framing and Composition)</vt:lpstr>
      <vt:lpstr>Shot Types (Framing and Composition)</vt:lpstr>
      <vt:lpstr>Shot Types (Framing and Composition)</vt:lpstr>
      <vt:lpstr>Shot Types (Framing and Composition)</vt:lpstr>
      <vt:lpstr>Shot Types (Framing and Composition)</vt:lpstr>
      <vt:lpstr>Shot Types (Framing and Composition)</vt:lpstr>
      <vt:lpstr>Framing and Composition: Camera Angles</vt:lpstr>
      <vt:lpstr>Camera Angles (Framing and Composition)</vt:lpstr>
      <vt:lpstr>Camera Angles (Framing and Composition)</vt:lpstr>
      <vt:lpstr>Camera Angles (Framing and Composition)</vt:lpstr>
      <vt:lpstr>Camera Angles (Framing and Composition)</vt:lpstr>
      <vt:lpstr> Framing and Composition: “Depth”</vt:lpstr>
      <vt:lpstr>Framing and Composition: Director’s Signature</vt:lpstr>
      <vt:lpstr>Framing and Composition:  Camera Movement</vt:lpstr>
      <vt:lpstr> Camera Movement (Framing and Composition)</vt:lpstr>
      <vt:lpstr>PowerPoint Presentation</vt:lpstr>
      <vt:lpstr>Framing and Composition:  Camera Movement</vt:lpstr>
      <vt:lpstr>Framing and Composition:  Camera Movement</vt:lpstr>
      <vt:lpstr>Framing and Composition:  Camera Movement</vt:lpstr>
      <vt:lpstr>Framing and Composition:  Camera Movement</vt:lpstr>
      <vt:lpstr>Framing and Composition:  Camera Movement</vt:lpstr>
      <vt:lpstr>Framing and Composition:  Camera Movement</vt:lpstr>
      <vt:lpstr>Dolly/Tracking v. Zooming </vt:lpstr>
      <vt:lpstr>Dolly/Tracking v. Zooming </vt:lpstr>
      <vt:lpstr>Framing and Composition:  Camera Movement</vt:lpstr>
      <vt:lpstr> Framing and Composition: Aspect Ratio (ratio of width to height)</vt:lpstr>
      <vt:lpstr>Aspect Ratio 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Cinematography</dc:title>
  <dc:creator>Bacon, Elisabeth    SHS-Staff</dc:creator>
  <cp:lastModifiedBy>Bacon, Elisabeth    SHS-Staff</cp:lastModifiedBy>
  <cp:revision>100</cp:revision>
  <dcterms:created xsi:type="dcterms:W3CDTF">2013-11-18T02:56:05Z</dcterms:created>
  <dcterms:modified xsi:type="dcterms:W3CDTF">2018-09-28T19:22:49Z</dcterms:modified>
</cp:coreProperties>
</file>